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2" r:id="rId1"/>
    <p:sldMasterId id="2147483926" r:id="rId2"/>
    <p:sldMasterId id="2147484082" r:id="rId3"/>
  </p:sldMasterIdLst>
  <p:notesMasterIdLst>
    <p:notesMasterId r:id="rId58"/>
  </p:notesMasterIdLst>
  <p:handoutMasterIdLst>
    <p:handoutMasterId r:id="rId59"/>
  </p:handoutMasterIdLst>
  <p:sldIdLst>
    <p:sldId id="256" r:id="rId4"/>
    <p:sldId id="333" r:id="rId5"/>
    <p:sldId id="283" r:id="rId6"/>
    <p:sldId id="391" r:id="rId7"/>
    <p:sldId id="392" r:id="rId8"/>
    <p:sldId id="277" r:id="rId9"/>
    <p:sldId id="287" r:id="rId10"/>
    <p:sldId id="288" r:id="rId11"/>
    <p:sldId id="289" r:id="rId12"/>
    <p:sldId id="282" r:id="rId13"/>
    <p:sldId id="312" r:id="rId14"/>
    <p:sldId id="307" r:id="rId15"/>
    <p:sldId id="317" r:id="rId16"/>
    <p:sldId id="318" r:id="rId17"/>
    <p:sldId id="319" r:id="rId18"/>
    <p:sldId id="320" r:id="rId19"/>
    <p:sldId id="394" r:id="rId20"/>
    <p:sldId id="393" r:id="rId21"/>
    <p:sldId id="321" r:id="rId22"/>
    <p:sldId id="386" r:id="rId23"/>
    <p:sldId id="322" r:id="rId24"/>
    <p:sldId id="390" r:id="rId25"/>
    <p:sldId id="387" r:id="rId26"/>
    <p:sldId id="388" r:id="rId27"/>
    <p:sldId id="389" r:id="rId28"/>
    <p:sldId id="326" r:id="rId29"/>
    <p:sldId id="259" r:id="rId30"/>
    <p:sldId id="332" r:id="rId31"/>
    <p:sldId id="311" r:id="rId32"/>
    <p:sldId id="330" r:id="rId33"/>
    <p:sldId id="329" r:id="rId34"/>
    <p:sldId id="328" r:id="rId35"/>
    <p:sldId id="344" r:id="rId36"/>
    <p:sldId id="343" r:id="rId37"/>
    <p:sldId id="350" r:id="rId38"/>
    <p:sldId id="349" r:id="rId39"/>
    <p:sldId id="358" r:id="rId40"/>
    <p:sldId id="357" r:id="rId41"/>
    <p:sldId id="356" r:id="rId42"/>
    <p:sldId id="354" r:id="rId43"/>
    <p:sldId id="353" r:id="rId44"/>
    <p:sldId id="372" r:id="rId45"/>
    <p:sldId id="371" r:id="rId46"/>
    <p:sldId id="352" r:id="rId47"/>
    <p:sldId id="360" r:id="rId48"/>
    <p:sldId id="359" r:id="rId49"/>
    <p:sldId id="405" r:id="rId50"/>
    <p:sldId id="384" r:id="rId51"/>
    <p:sldId id="370" r:id="rId52"/>
    <p:sldId id="385" r:id="rId53"/>
    <p:sldId id="351" r:id="rId54"/>
    <p:sldId id="355" r:id="rId55"/>
    <p:sldId id="348" r:id="rId56"/>
    <p:sldId id="347" r:id="rId57"/>
  </p:sldIdLst>
  <p:sldSz cx="12192000" cy="6858000"/>
  <p:notesSz cx="6802438" cy="99345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18" autoAdjust="0"/>
  </p:normalViewPr>
  <p:slideViewPr>
    <p:cSldViewPr snapToGrid="0">
      <p:cViewPr varScale="1">
        <p:scale>
          <a:sx n="86" d="100"/>
          <a:sy n="86" d="100"/>
        </p:scale>
        <p:origin x="562" y="48"/>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61"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C5387F20-9F7E-4648-966F-BCBB5ED3E707}"/>
              </a:ext>
            </a:extLst>
          </p:cNvPr>
          <p:cNvSpPr>
            <a:spLocks noGrp="1"/>
          </p:cNvSpPr>
          <p:nvPr>
            <p:ph type="hdr" sz="quarter"/>
          </p:nvPr>
        </p:nvSpPr>
        <p:spPr>
          <a:xfrm>
            <a:off x="0" y="0"/>
            <a:ext cx="2947988" cy="498475"/>
          </a:xfrm>
          <a:prstGeom prst="rect">
            <a:avLst/>
          </a:prstGeom>
        </p:spPr>
        <p:txBody>
          <a:bodyPr vert="horz" lIns="91440" tIns="45720" rIns="91440" bIns="45720" rtlCol="0"/>
          <a:lstStyle>
            <a:lvl1pPr algn="l">
              <a:defRPr sz="1200"/>
            </a:lvl1pPr>
          </a:lstStyle>
          <a:p>
            <a:r>
              <a:rPr kumimoji="1" lang="ja-JP" altLang="en-US"/>
              <a:t>埼玉スキー協インストラクターセミナー</a:t>
            </a:r>
          </a:p>
        </p:txBody>
      </p:sp>
      <p:sp>
        <p:nvSpPr>
          <p:cNvPr id="3" name="日付プレースホルダー 2">
            <a:extLst>
              <a:ext uri="{FF2B5EF4-FFF2-40B4-BE49-F238E27FC236}">
                <a16:creationId xmlns:a16="http://schemas.microsoft.com/office/drawing/2014/main" id="{92E4065D-4608-466A-B32B-23B188BD99CE}"/>
              </a:ext>
            </a:extLst>
          </p:cNvPr>
          <p:cNvSpPr>
            <a:spLocks noGrp="1"/>
          </p:cNvSpPr>
          <p:nvPr>
            <p:ph type="dt" sz="quarter" idx="1"/>
          </p:nvPr>
        </p:nvSpPr>
        <p:spPr>
          <a:xfrm>
            <a:off x="3852863" y="0"/>
            <a:ext cx="2947987" cy="498475"/>
          </a:xfrm>
          <a:prstGeom prst="rect">
            <a:avLst/>
          </a:prstGeom>
        </p:spPr>
        <p:txBody>
          <a:bodyPr vert="horz" lIns="91440" tIns="45720" rIns="91440" bIns="45720" rtlCol="0"/>
          <a:lstStyle>
            <a:lvl1pPr algn="r">
              <a:defRPr sz="1200"/>
            </a:lvl1pPr>
          </a:lstStyle>
          <a:p>
            <a:fld id="{E9BFF492-4B47-4554-A2DE-356FC73F72D0}" type="datetimeFigureOut">
              <a:rPr kumimoji="1" lang="ja-JP" altLang="en-US" smtClean="0"/>
              <a:t>2019/12/11</a:t>
            </a:fld>
            <a:endParaRPr kumimoji="1" lang="ja-JP" altLang="en-US"/>
          </a:p>
        </p:txBody>
      </p:sp>
      <p:sp>
        <p:nvSpPr>
          <p:cNvPr id="4" name="フッター プレースホルダー 3">
            <a:extLst>
              <a:ext uri="{FF2B5EF4-FFF2-40B4-BE49-F238E27FC236}">
                <a16:creationId xmlns:a16="http://schemas.microsoft.com/office/drawing/2014/main" id="{C56B615F-EF95-4865-904C-AB25106C4CEE}"/>
              </a:ext>
            </a:extLst>
          </p:cNvPr>
          <p:cNvSpPr>
            <a:spLocks noGrp="1"/>
          </p:cNvSpPr>
          <p:nvPr>
            <p:ph type="ftr" sz="quarter" idx="2"/>
          </p:nvPr>
        </p:nvSpPr>
        <p:spPr>
          <a:xfrm>
            <a:off x="0" y="9436100"/>
            <a:ext cx="2947988"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C38057EE-E082-4078-928D-E7514C0A9059}"/>
              </a:ext>
            </a:extLst>
          </p:cNvPr>
          <p:cNvSpPr>
            <a:spLocks noGrp="1"/>
          </p:cNvSpPr>
          <p:nvPr>
            <p:ph type="sldNum" sz="quarter" idx="3"/>
          </p:nvPr>
        </p:nvSpPr>
        <p:spPr>
          <a:xfrm>
            <a:off x="3852863" y="9436100"/>
            <a:ext cx="2947987" cy="498475"/>
          </a:xfrm>
          <a:prstGeom prst="rect">
            <a:avLst/>
          </a:prstGeom>
        </p:spPr>
        <p:txBody>
          <a:bodyPr vert="horz" lIns="91440" tIns="45720" rIns="91440" bIns="45720" rtlCol="0" anchor="b"/>
          <a:lstStyle>
            <a:lvl1pPr algn="r">
              <a:defRPr sz="1200"/>
            </a:lvl1pPr>
          </a:lstStyle>
          <a:p>
            <a:fld id="{D7887490-C3DA-45E7-9094-6B91E9787044}" type="slidenum">
              <a:rPr kumimoji="1" lang="ja-JP" altLang="en-US" smtClean="0"/>
              <a:t>‹#›</a:t>
            </a:fld>
            <a:endParaRPr kumimoji="1" lang="ja-JP" altLang="en-US"/>
          </a:p>
        </p:txBody>
      </p:sp>
    </p:spTree>
    <p:extLst>
      <p:ext uri="{BB962C8B-B14F-4D97-AF65-F5344CB8AC3E}">
        <p14:creationId xmlns:p14="http://schemas.microsoft.com/office/powerpoint/2010/main" val="3128755518"/>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7723" cy="498454"/>
          </a:xfrm>
          <a:prstGeom prst="rect">
            <a:avLst/>
          </a:prstGeom>
        </p:spPr>
        <p:txBody>
          <a:bodyPr vert="horz" lIns="91440" tIns="45720" rIns="91440" bIns="45720" rtlCol="0"/>
          <a:lstStyle>
            <a:lvl1pPr algn="l">
              <a:defRPr sz="1200"/>
            </a:lvl1pPr>
          </a:lstStyle>
          <a:p>
            <a:r>
              <a:rPr kumimoji="1" lang="ja-JP" altLang="en-US"/>
              <a:t>埼玉スキー協インストラクターセミナー</a:t>
            </a:r>
          </a:p>
        </p:txBody>
      </p:sp>
      <p:sp>
        <p:nvSpPr>
          <p:cNvPr id="3" name="日付プレースホルダー 2"/>
          <p:cNvSpPr>
            <a:spLocks noGrp="1"/>
          </p:cNvSpPr>
          <p:nvPr>
            <p:ph type="dt" idx="1"/>
          </p:nvPr>
        </p:nvSpPr>
        <p:spPr>
          <a:xfrm>
            <a:off x="3853141" y="0"/>
            <a:ext cx="2947723" cy="498454"/>
          </a:xfrm>
          <a:prstGeom prst="rect">
            <a:avLst/>
          </a:prstGeom>
        </p:spPr>
        <p:txBody>
          <a:bodyPr vert="horz" lIns="91440" tIns="45720" rIns="91440" bIns="45720" rtlCol="0"/>
          <a:lstStyle>
            <a:lvl1pPr algn="r">
              <a:defRPr sz="1200"/>
            </a:lvl1pPr>
          </a:lstStyle>
          <a:p>
            <a:fld id="{BDF552C2-3E63-45BF-A0CB-CE37C8502284}" type="datetimeFigureOut">
              <a:rPr kumimoji="1" lang="ja-JP" altLang="en-US" smtClean="0"/>
              <a:t>2019/12/11</a:t>
            </a:fld>
            <a:endParaRPr kumimoji="1" lang="ja-JP" altLang="en-US"/>
          </a:p>
        </p:txBody>
      </p:sp>
      <p:sp>
        <p:nvSpPr>
          <p:cNvPr id="4" name="スライド イメージ プレースホルダー 3"/>
          <p:cNvSpPr>
            <a:spLocks noGrp="1" noRot="1" noChangeAspect="1"/>
          </p:cNvSpPr>
          <p:nvPr>
            <p:ph type="sldImg" idx="2"/>
          </p:nvPr>
        </p:nvSpPr>
        <p:spPr>
          <a:xfrm>
            <a:off x="422275" y="1241425"/>
            <a:ext cx="5959475" cy="33528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244" y="4781014"/>
            <a:ext cx="5441950" cy="3911739"/>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36123"/>
            <a:ext cx="2947723" cy="498453"/>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3141" y="9436123"/>
            <a:ext cx="2947723" cy="498453"/>
          </a:xfrm>
          <a:prstGeom prst="rect">
            <a:avLst/>
          </a:prstGeom>
        </p:spPr>
        <p:txBody>
          <a:bodyPr vert="horz" lIns="91440" tIns="45720" rIns="91440" bIns="45720" rtlCol="0" anchor="b"/>
          <a:lstStyle>
            <a:lvl1pPr algn="r">
              <a:defRPr sz="1200"/>
            </a:lvl1pPr>
          </a:lstStyle>
          <a:p>
            <a:fld id="{84BD87C5-C08B-4337-B7DE-08EFC66AB941}" type="slidenum">
              <a:rPr kumimoji="1" lang="ja-JP" altLang="en-US" smtClean="0"/>
              <a:t>‹#›</a:t>
            </a:fld>
            <a:endParaRPr kumimoji="1" lang="ja-JP" altLang="en-US"/>
          </a:p>
        </p:txBody>
      </p:sp>
    </p:spTree>
    <p:extLst>
      <p:ext uri="{BB962C8B-B14F-4D97-AF65-F5344CB8AC3E}">
        <p14:creationId xmlns:p14="http://schemas.microsoft.com/office/powerpoint/2010/main" val="2509797772"/>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4BD87C5-C08B-4337-B7DE-08EFC66AB941}" type="slidenum">
              <a:rPr kumimoji="1" lang="ja-JP" altLang="en-US" smtClean="0"/>
              <a:t>16</a:t>
            </a:fld>
            <a:endParaRPr kumimoji="1" lang="ja-JP" altLang="en-US"/>
          </a:p>
        </p:txBody>
      </p:sp>
      <p:sp>
        <p:nvSpPr>
          <p:cNvPr id="5" name="ヘッダー プレースホルダー 4">
            <a:extLst>
              <a:ext uri="{FF2B5EF4-FFF2-40B4-BE49-F238E27FC236}">
                <a16:creationId xmlns:a16="http://schemas.microsoft.com/office/drawing/2014/main" id="{269CB4E5-EB55-4762-8C60-7761B9DC2A30}"/>
              </a:ext>
            </a:extLst>
          </p:cNvPr>
          <p:cNvSpPr>
            <a:spLocks noGrp="1"/>
          </p:cNvSpPr>
          <p:nvPr>
            <p:ph type="hdr" sz="quarter"/>
          </p:nvPr>
        </p:nvSpPr>
        <p:spPr/>
        <p:txBody>
          <a:bodyPr/>
          <a:lstStyle/>
          <a:p>
            <a:r>
              <a:rPr kumimoji="1" lang="ja-JP" altLang="en-US"/>
              <a:t>埼玉スキー協インストラクターセミナー</a:t>
            </a:r>
          </a:p>
        </p:txBody>
      </p:sp>
    </p:spTree>
    <p:extLst>
      <p:ext uri="{BB962C8B-B14F-4D97-AF65-F5344CB8AC3E}">
        <p14:creationId xmlns:p14="http://schemas.microsoft.com/office/powerpoint/2010/main" val="24703662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4530"/>
            <a:ext cx="9144000" cy="2387600"/>
          </a:xfrm>
        </p:spPr>
        <p:txBody>
          <a:bodyPr anchor="b">
            <a:normAutofit/>
          </a:bodyPr>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0747CDC3-264E-499D-AFCE-67424EF54F35}" type="datetimeFigureOut">
              <a:rPr kumimoji="1" lang="ja-JP" altLang="en-US" smtClean="0"/>
              <a:t>2019/12/11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075FFA5-64F0-494D-B554-CA24E26ACB47}" type="slidenum">
              <a:rPr kumimoji="1" lang="ja-JP" altLang="en-US" smtClean="0"/>
              <a:t>‹#›</a:t>
            </a:fld>
            <a:endParaRPr kumimoji="1" lang="ja-JP" altLang="en-US"/>
          </a:p>
        </p:txBody>
      </p:sp>
    </p:spTree>
    <p:extLst>
      <p:ext uri="{BB962C8B-B14F-4D97-AF65-F5344CB8AC3E}">
        <p14:creationId xmlns:p14="http://schemas.microsoft.com/office/powerpoint/2010/main" val="24211693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747CDC3-264E-499D-AFCE-67424EF54F35}" type="datetimeFigureOut">
              <a:rPr kumimoji="1" lang="ja-JP" altLang="en-US" smtClean="0"/>
              <a:t>2019/12/11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075FFA5-64F0-494D-B554-CA24E26ACB47}" type="slidenum">
              <a:rPr kumimoji="1" lang="ja-JP" altLang="en-US" smtClean="0"/>
              <a:t>‹#›</a:t>
            </a:fld>
            <a:endParaRPr kumimoji="1" lang="ja-JP" altLang="en-US"/>
          </a:p>
        </p:txBody>
      </p:sp>
    </p:spTree>
    <p:extLst>
      <p:ext uri="{BB962C8B-B14F-4D97-AF65-F5344CB8AC3E}">
        <p14:creationId xmlns:p14="http://schemas.microsoft.com/office/powerpoint/2010/main" val="35193696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0362"/>
            <a:ext cx="2628900" cy="5811838"/>
          </a:xfr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838200" y="360362"/>
            <a:ext cx="7734300" cy="581183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0747CDC3-264E-499D-AFCE-67424EF54F35}" type="datetimeFigureOut">
              <a:rPr kumimoji="1" lang="ja-JP" altLang="en-US" smtClean="0"/>
              <a:t>2019/12/11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075FFA5-64F0-494D-B554-CA24E26ACB47}" type="slidenum">
              <a:rPr kumimoji="1" lang="ja-JP" altLang="en-US" smtClean="0"/>
              <a:t>‹#›</a:t>
            </a:fld>
            <a:endParaRPr kumimoji="1" lang="ja-JP" altLang="en-US"/>
          </a:p>
        </p:txBody>
      </p:sp>
    </p:spTree>
    <p:extLst>
      <p:ext uri="{BB962C8B-B14F-4D97-AF65-F5344CB8AC3E}">
        <p14:creationId xmlns:p14="http://schemas.microsoft.com/office/powerpoint/2010/main" val="5530033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4530"/>
            <a:ext cx="9144000" cy="2387600"/>
          </a:xfrm>
        </p:spPr>
        <p:txBody>
          <a:bodyPr anchor="b">
            <a:normAutofit/>
          </a:bodyPr>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0747CDC3-264E-499D-AFCE-67424EF54F35}" type="datetimeFigureOut">
              <a:rPr kumimoji="1" lang="ja-JP" altLang="en-US" smtClean="0"/>
              <a:t>2019/12/11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075FFA5-64F0-494D-B554-CA24E26ACB47}" type="slidenum">
              <a:rPr kumimoji="1" lang="ja-JP" altLang="en-US" smtClean="0"/>
              <a:t>‹#›</a:t>
            </a:fld>
            <a:endParaRPr kumimoji="1" lang="ja-JP" altLang="en-US"/>
          </a:p>
        </p:txBody>
      </p:sp>
    </p:spTree>
    <p:extLst>
      <p:ext uri="{BB962C8B-B14F-4D97-AF65-F5344CB8AC3E}">
        <p14:creationId xmlns:p14="http://schemas.microsoft.com/office/powerpoint/2010/main" val="1362737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747CDC3-264E-499D-AFCE-67424EF54F35}" type="datetimeFigureOut">
              <a:rPr kumimoji="1" lang="ja-JP" altLang="en-US" smtClean="0"/>
              <a:t>2019/12/11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075FFA5-64F0-494D-B554-CA24E26ACB47}" type="slidenum">
              <a:rPr kumimoji="1" lang="ja-JP" altLang="en-US" smtClean="0"/>
              <a:t>‹#›</a:t>
            </a:fld>
            <a:endParaRPr kumimoji="1" lang="ja-JP" altLang="en-US"/>
          </a:p>
        </p:txBody>
      </p:sp>
    </p:spTree>
    <p:extLst>
      <p:ext uri="{BB962C8B-B14F-4D97-AF65-F5344CB8AC3E}">
        <p14:creationId xmlns:p14="http://schemas.microsoft.com/office/powerpoint/2010/main" val="41050482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0" y="1712423"/>
            <a:ext cx="10515600" cy="2851208"/>
          </a:xfrm>
        </p:spPr>
        <p:txBody>
          <a:bodyPr anchor="b">
            <a:normAutofit/>
          </a:bodyPr>
          <a:lstStyle>
            <a:lvl1pPr>
              <a:defRPr sz="6000" b="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31850" y="4552633"/>
            <a:ext cx="10515600" cy="1500187"/>
          </a:xfrm>
        </p:spPr>
        <p:txBody>
          <a:bodyPr anchor="t">
            <a:normAutofit/>
          </a:bodyPr>
          <a:lstStyle>
            <a:lvl1pPr marL="0" indent="0">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747CDC3-264E-499D-AFCE-67424EF54F35}" type="datetimeFigureOut">
              <a:rPr kumimoji="1" lang="ja-JP" altLang="en-US" smtClean="0"/>
              <a:t>2019/12/11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075FFA5-64F0-494D-B554-CA24E26ACB47}" type="slidenum">
              <a:rPr kumimoji="1" lang="ja-JP" altLang="en-US" smtClean="0"/>
              <a:t>‹#›</a:t>
            </a:fld>
            <a:endParaRPr kumimoji="1" lang="ja-JP" altLang="en-US"/>
          </a:p>
        </p:txBody>
      </p:sp>
    </p:spTree>
    <p:extLst>
      <p:ext uri="{BB962C8B-B14F-4D97-AF65-F5344CB8AC3E}">
        <p14:creationId xmlns:p14="http://schemas.microsoft.com/office/powerpoint/2010/main" val="9215059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45127" y="1828800"/>
            <a:ext cx="5181600" cy="435133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72200" y="1828800"/>
            <a:ext cx="5181600" cy="435133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0747CDC3-264E-499D-AFCE-67424EF54F35}" type="datetimeFigureOut">
              <a:rPr kumimoji="1" lang="ja-JP" altLang="en-US" smtClean="0"/>
              <a:t>2019/12/11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075FFA5-64F0-494D-B554-CA24E26ACB47}" type="slidenum">
              <a:rPr kumimoji="1" lang="ja-JP" altLang="en-US" smtClean="0"/>
              <a:t>‹#›</a:t>
            </a:fld>
            <a:endParaRPr kumimoji="1" lang="ja-JP" altLang="en-US"/>
          </a:p>
        </p:txBody>
      </p:sp>
    </p:spTree>
    <p:extLst>
      <p:ext uri="{BB962C8B-B14F-4D97-AF65-F5344CB8AC3E}">
        <p14:creationId xmlns:p14="http://schemas.microsoft.com/office/powerpoint/2010/main" val="14487497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比較">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45127" y="1681850"/>
            <a:ext cx="515620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845127" y="2507550"/>
            <a:ext cx="5156200" cy="368052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172200" y="1681851"/>
            <a:ext cx="51816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172200" y="2507550"/>
            <a:ext cx="5181601" cy="368052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p>
            <a:fld id="{0747CDC3-264E-499D-AFCE-67424EF54F35}" type="datetimeFigureOut">
              <a:rPr kumimoji="1" lang="ja-JP" altLang="en-US" smtClean="0"/>
              <a:t>2019/12/11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075FFA5-64F0-494D-B554-CA24E26ACB47}" type="slidenum">
              <a:rPr kumimoji="1" lang="ja-JP" altLang="en-US" smtClean="0"/>
              <a:t>‹#›</a:t>
            </a:fld>
            <a:endParaRPr kumimoji="1" lang="ja-JP" altLang="en-US"/>
          </a:p>
        </p:txBody>
      </p:sp>
      <p:sp>
        <p:nvSpPr>
          <p:cNvPr id="10" name="Title 9"/>
          <p:cNvSpPr>
            <a:spLocks noGrp="1"/>
          </p:cNvSpPr>
          <p:nvPr>
            <p:ph type="title"/>
          </p:nvPr>
        </p:nvSpPr>
        <p:spPr/>
        <p:txBody>
          <a:bodyPr/>
          <a:lstStyle/>
          <a:p>
            <a:r>
              <a:rPr lang="ja-JP" altLang="en-US"/>
              <a:t>マスター タイトルの書式設定</a:t>
            </a:r>
            <a:endParaRPr lang="en-US" dirty="0"/>
          </a:p>
        </p:txBody>
      </p:sp>
    </p:spTree>
    <p:extLst>
      <p:ext uri="{BB962C8B-B14F-4D97-AF65-F5344CB8AC3E}">
        <p14:creationId xmlns:p14="http://schemas.microsoft.com/office/powerpoint/2010/main" val="8442541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タイトルのみ">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0747CDC3-264E-499D-AFCE-67424EF54F35}" type="datetimeFigureOut">
              <a:rPr kumimoji="1" lang="ja-JP" altLang="en-US" smtClean="0"/>
              <a:t>2019/12/11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075FFA5-64F0-494D-B554-CA24E26ACB47}" type="slidenum">
              <a:rPr kumimoji="1" lang="ja-JP" altLang="en-US" smtClean="0"/>
              <a:t>‹#›</a:t>
            </a:fld>
            <a:endParaRPr kumimoji="1" lang="ja-JP" altLang="en-US"/>
          </a:p>
        </p:txBody>
      </p:sp>
      <p:sp>
        <p:nvSpPr>
          <p:cNvPr id="6" name="Title 5"/>
          <p:cNvSpPr>
            <a:spLocks noGrp="1"/>
          </p:cNvSpPr>
          <p:nvPr>
            <p:ph type="title"/>
          </p:nvPr>
        </p:nvSpPr>
        <p:spPr/>
        <p:txBody>
          <a:bodyPr/>
          <a:lstStyle/>
          <a:p>
            <a:r>
              <a:rPr lang="ja-JP" altLang="en-US"/>
              <a:t>マスター タイトルの書式設定</a:t>
            </a:r>
            <a:endParaRPr lang="en-US"/>
          </a:p>
        </p:txBody>
      </p:sp>
    </p:spTree>
    <p:extLst>
      <p:ext uri="{BB962C8B-B14F-4D97-AF65-F5344CB8AC3E}">
        <p14:creationId xmlns:p14="http://schemas.microsoft.com/office/powerpoint/2010/main" val="19106530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47CDC3-264E-499D-AFCE-67424EF54F35}" type="datetimeFigureOut">
              <a:rPr kumimoji="1" lang="ja-JP" altLang="en-US" smtClean="0"/>
              <a:t>2019/12/11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075FFA5-64F0-494D-B554-CA24E26ACB47}" type="slidenum">
              <a:rPr kumimoji="1" lang="ja-JP" altLang="en-US" smtClean="0"/>
              <a:t>‹#›</a:t>
            </a:fld>
            <a:endParaRPr kumimoji="1" lang="ja-JP" altLang="en-US"/>
          </a:p>
        </p:txBody>
      </p:sp>
    </p:spTree>
    <p:extLst>
      <p:ext uri="{BB962C8B-B14F-4D97-AF65-F5344CB8AC3E}">
        <p14:creationId xmlns:p14="http://schemas.microsoft.com/office/powerpoint/2010/main" val="5957043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197"/>
          </a:xfrm>
        </p:spPr>
        <p:txBody>
          <a:bodyPr anchor="b">
            <a:normAutofit/>
          </a:bodyPr>
          <a:lstStyle>
            <a:lvl1pPr>
              <a:defRPr sz="3200" b="0"/>
            </a:lvl1pPr>
          </a:lstStyle>
          <a:p>
            <a:r>
              <a:rPr lang="ja-JP" altLang="en-US"/>
              <a:t>マスター タイトルの書式設定</a:t>
            </a:r>
            <a:endParaRPr lang="en-US" dirty="0"/>
          </a:p>
        </p:txBody>
      </p:sp>
      <p:sp>
        <p:nvSpPr>
          <p:cNvPr id="3" name="Content Placeholder 2"/>
          <p:cNvSpPr>
            <a:spLocks noGrp="1"/>
          </p:cNvSpPr>
          <p:nvPr>
            <p:ph idx="1"/>
          </p:nvPr>
        </p:nvSpPr>
        <p:spPr>
          <a:xfrm>
            <a:off x="5181600" y="990600"/>
            <a:ext cx="617220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841248" y="2057399"/>
            <a:ext cx="393192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0747CDC3-264E-499D-AFCE-67424EF54F35}" type="datetimeFigureOut">
              <a:rPr kumimoji="1" lang="ja-JP" altLang="en-US" smtClean="0"/>
              <a:t>2019/12/11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075FFA5-64F0-494D-B554-CA24E26ACB47}" type="slidenum">
              <a:rPr kumimoji="1" lang="ja-JP" altLang="en-US" smtClean="0"/>
              <a:t>‹#›</a:t>
            </a:fld>
            <a:endParaRPr kumimoji="1" lang="ja-JP" altLang="en-US"/>
          </a:p>
        </p:txBody>
      </p:sp>
    </p:spTree>
    <p:extLst>
      <p:ext uri="{BB962C8B-B14F-4D97-AF65-F5344CB8AC3E}">
        <p14:creationId xmlns:p14="http://schemas.microsoft.com/office/powerpoint/2010/main" val="1476586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747CDC3-264E-499D-AFCE-67424EF54F35}" type="datetimeFigureOut">
              <a:rPr kumimoji="1" lang="ja-JP" altLang="en-US" smtClean="0"/>
              <a:t>2019/12/11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075FFA5-64F0-494D-B554-CA24E26ACB47}" type="slidenum">
              <a:rPr kumimoji="1" lang="ja-JP" altLang="en-US" smtClean="0"/>
              <a:t>‹#›</a:t>
            </a:fld>
            <a:endParaRPr kumimoji="1" lang="ja-JP" altLang="en-US"/>
          </a:p>
        </p:txBody>
      </p:sp>
    </p:spTree>
    <p:extLst>
      <p:ext uri="{BB962C8B-B14F-4D97-AF65-F5344CB8AC3E}">
        <p14:creationId xmlns:p14="http://schemas.microsoft.com/office/powerpoint/2010/main" val="8247502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200"/>
          </a:xfrm>
        </p:spPr>
        <p:txBody>
          <a:bodyPr anchor="b">
            <a:normAutofit/>
          </a:bodyPr>
          <a:lstStyle>
            <a:lvl1pPr>
              <a:defRPr sz="3200" b="0"/>
            </a:lvl1pPr>
          </a:lstStyle>
          <a:p>
            <a:r>
              <a:rPr lang="ja-JP" altLang="en-US"/>
              <a:t>マスター タイトルの書式設定</a:t>
            </a:r>
            <a:endParaRPr lang="en-US" dirty="0"/>
          </a:p>
        </p:txBody>
      </p:sp>
      <p:sp>
        <p:nvSpPr>
          <p:cNvPr id="3" name="Picture Placeholder 2"/>
          <p:cNvSpPr>
            <a:spLocks noGrp="1"/>
          </p:cNvSpPr>
          <p:nvPr>
            <p:ph type="pic" idx="1"/>
          </p:nvPr>
        </p:nvSpPr>
        <p:spPr>
          <a:xfrm>
            <a:off x="5181600" y="990600"/>
            <a:ext cx="617220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841248" y="2057400"/>
            <a:ext cx="393192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0747CDC3-264E-499D-AFCE-67424EF54F35}" type="datetimeFigureOut">
              <a:rPr kumimoji="1" lang="ja-JP" altLang="en-US" smtClean="0"/>
              <a:t>2019/12/11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075FFA5-64F0-494D-B554-CA24E26ACB47}" type="slidenum">
              <a:rPr kumimoji="1" lang="ja-JP" altLang="en-US" smtClean="0"/>
              <a:t>‹#›</a:t>
            </a:fld>
            <a:endParaRPr kumimoji="1" lang="ja-JP" altLang="en-US"/>
          </a:p>
        </p:txBody>
      </p:sp>
    </p:spTree>
    <p:extLst>
      <p:ext uri="{BB962C8B-B14F-4D97-AF65-F5344CB8AC3E}">
        <p14:creationId xmlns:p14="http://schemas.microsoft.com/office/powerpoint/2010/main" val="137879683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747CDC3-264E-499D-AFCE-67424EF54F35}" type="datetimeFigureOut">
              <a:rPr kumimoji="1" lang="ja-JP" altLang="en-US" smtClean="0"/>
              <a:t>2019/12/11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075FFA5-64F0-494D-B554-CA24E26ACB47}" type="slidenum">
              <a:rPr kumimoji="1" lang="ja-JP" altLang="en-US" smtClean="0"/>
              <a:t>‹#›</a:t>
            </a:fld>
            <a:endParaRPr kumimoji="1" lang="ja-JP" altLang="en-US"/>
          </a:p>
        </p:txBody>
      </p:sp>
    </p:spTree>
    <p:extLst>
      <p:ext uri="{BB962C8B-B14F-4D97-AF65-F5344CB8AC3E}">
        <p14:creationId xmlns:p14="http://schemas.microsoft.com/office/powerpoint/2010/main" val="1031603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0362"/>
            <a:ext cx="2628900" cy="5811838"/>
          </a:xfr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838200" y="360362"/>
            <a:ext cx="7734300" cy="581183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0747CDC3-264E-499D-AFCE-67424EF54F35}" type="datetimeFigureOut">
              <a:rPr kumimoji="1" lang="ja-JP" altLang="en-US" smtClean="0"/>
              <a:t>2019/12/11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075FFA5-64F0-494D-B554-CA24E26ACB47}" type="slidenum">
              <a:rPr kumimoji="1" lang="ja-JP" altLang="en-US" smtClean="0"/>
              <a:t>‹#›</a:t>
            </a:fld>
            <a:endParaRPr kumimoji="1" lang="ja-JP" altLang="en-US"/>
          </a:p>
        </p:txBody>
      </p:sp>
    </p:spTree>
    <p:extLst>
      <p:ext uri="{BB962C8B-B14F-4D97-AF65-F5344CB8AC3E}">
        <p14:creationId xmlns:p14="http://schemas.microsoft.com/office/powerpoint/2010/main" val="111041144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4530"/>
            <a:ext cx="9144000" cy="2387600"/>
          </a:xfrm>
        </p:spPr>
        <p:txBody>
          <a:bodyPr anchor="b">
            <a:normAutofit/>
          </a:bodyPr>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0747CDC3-264E-499D-AFCE-67424EF54F35}" type="datetimeFigureOut">
              <a:rPr kumimoji="1" lang="ja-JP" altLang="en-US" smtClean="0"/>
              <a:t>2019/12/11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075FFA5-64F0-494D-B554-CA24E26ACB47}" type="slidenum">
              <a:rPr kumimoji="1" lang="ja-JP" altLang="en-US" smtClean="0"/>
              <a:t>‹#›</a:t>
            </a:fld>
            <a:endParaRPr kumimoji="1" lang="ja-JP" altLang="en-US"/>
          </a:p>
        </p:txBody>
      </p:sp>
    </p:spTree>
    <p:extLst>
      <p:ext uri="{BB962C8B-B14F-4D97-AF65-F5344CB8AC3E}">
        <p14:creationId xmlns:p14="http://schemas.microsoft.com/office/powerpoint/2010/main" val="252112587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747CDC3-264E-499D-AFCE-67424EF54F35}" type="datetimeFigureOut">
              <a:rPr kumimoji="1" lang="ja-JP" altLang="en-US" smtClean="0"/>
              <a:t>2019/12/11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075FFA5-64F0-494D-B554-CA24E26ACB47}" type="slidenum">
              <a:rPr kumimoji="1" lang="ja-JP" altLang="en-US" smtClean="0"/>
              <a:t>‹#›</a:t>
            </a:fld>
            <a:endParaRPr kumimoji="1" lang="ja-JP" altLang="en-US"/>
          </a:p>
        </p:txBody>
      </p:sp>
    </p:spTree>
    <p:extLst>
      <p:ext uri="{BB962C8B-B14F-4D97-AF65-F5344CB8AC3E}">
        <p14:creationId xmlns:p14="http://schemas.microsoft.com/office/powerpoint/2010/main" val="422643798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0" y="1712423"/>
            <a:ext cx="10515600" cy="2851208"/>
          </a:xfrm>
        </p:spPr>
        <p:txBody>
          <a:bodyPr anchor="b">
            <a:normAutofit/>
          </a:bodyPr>
          <a:lstStyle>
            <a:lvl1pPr>
              <a:defRPr sz="6000" b="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31850" y="4552633"/>
            <a:ext cx="10515600" cy="1500187"/>
          </a:xfrm>
        </p:spPr>
        <p:txBody>
          <a:bodyPr anchor="t">
            <a:normAutofit/>
          </a:bodyPr>
          <a:lstStyle>
            <a:lvl1pPr marL="0" indent="0">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747CDC3-264E-499D-AFCE-67424EF54F35}" type="datetimeFigureOut">
              <a:rPr kumimoji="1" lang="ja-JP" altLang="en-US" smtClean="0"/>
              <a:t>2019/12/11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075FFA5-64F0-494D-B554-CA24E26ACB47}" type="slidenum">
              <a:rPr kumimoji="1" lang="ja-JP" altLang="en-US" smtClean="0"/>
              <a:t>‹#›</a:t>
            </a:fld>
            <a:endParaRPr kumimoji="1" lang="ja-JP" altLang="en-US"/>
          </a:p>
        </p:txBody>
      </p:sp>
    </p:spTree>
    <p:extLst>
      <p:ext uri="{BB962C8B-B14F-4D97-AF65-F5344CB8AC3E}">
        <p14:creationId xmlns:p14="http://schemas.microsoft.com/office/powerpoint/2010/main" val="144525752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45127" y="1828800"/>
            <a:ext cx="5181600" cy="435133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72200" y="1828800"/>
            <a:ext cx="5181600" cy="435133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0747CDC3-264E-499D-AFCE-67424EF54F35}" type="datetimeFigureOut">
              <a:rPr kumimoji="1" lang="ja-JP" altLang="en-US" smtClean="0"/>
              <a:t>2019/12/11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075FFA5-64F0-494D-B554-CA24E26ACB47}" type="slidenum">
              <a:rPr kumimoji="1" lang="ja-JP" altLang="en-US" smtClean="0"/>
              <a:t>‹#›</a:t>
            </a:fld>
            <a:endParaRPr kumimoji="1" lang="ja-JP" altLang="en-US"/>
          </a:p>
        </p:txBody>
      </p:sp>
    </p:spTree>
    <p:extLst>
      <p:ext uri="{BB962C8B-B14F-4D97-AF65-F5344CB8AC3E}">
        <p14:creationId xmlns:p14="http://schemas.microsoft.com/office/powerpoint/2010/main" val="164051136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比較">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45127" y="1681850"/>
            <a:ext cx="515620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845127" y="2507550"/>
            <a:ext cx="5156200" cy="368052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172200" y="1681851"/>
            <a:ext cx="51816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172200" y="2507550"/>
            <a:ext cx="5181601" cy="368052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p>
            <a:fld id="{0747CDC3-264E-499D-AFCE-67424EF54F35}" type="datetimeFigureOut">
              <a:rPr kumimoji="1" lang="ja-JP" altLang="en-US" smtClean="0"/>
              <a:t>2019/12/11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075FFA5-64F0-494D-B554-CA24E26ACB47}" type="slidenum">
              <a:rPr kumimoji="1" lang="ja-JP" altLang="en-US" smtClean="0"/>
              <a:t>‹#›</a:t>
            </a:fld>
            <a:endParaRPr kumimoji="1" lang="ja-JP" altLang="en-US"/>
          </a:p>
        </p:txBody>
      </p:sp>
      <p:sp>
        <p:nvSpPr>
          <p:cNvPr id="10" name="Title 9"/>
          <p:cNvSpPr>
            <a:spLocks noGrp="1"/>
          </p:cNvSpPr>
          <p:nvPr>
            <p:ph type="title"/>
          </p:nvPr>
        </p:nvSpPr>
        <p:spPr/>
        <p:txBody>
          <a:bodyPr/>
          <a:lstStyle/>
          <a:p>
            <a:r>
              <a:rPr lang="ja-JP" altLang="en-US"/>
              <a:t>マスター タイトルの書式設定</a:t>
            </a:r>
            <a:endParaRPr lang="en-US" dirty="0"/>
          </a:p>
        </p:txBody>
      </p:sp>
    </p:spTree>
    <p:extLst>
      <p:ext uri="{BB962C8B-B14F-4D97-AF65-F5344CB8AC3E}">
        <p14:creationId xmlns:p14="http://schemas.microsoft.com/office/powerpoint/2010/main" val="277675692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タイトルのみ">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0747CDC3-264E-499D-AFCE-67424EF54F35}" type="datetimeFigureOut">
              <a:rPr kumimoji="1" lang="ja-JP" altLang="en-US" smtClean="0"/>
              <a:t>2019/12/11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075FFA5-64F0-494D-B554-CA24E26ACB47}" type="slidenum">
              <a:rPr kumimoji="1" lang="ja-JP" altLang="en-US" smtClean="0"/>
              <a:t>‹#›</a:t>
            </a:fld>
            <a:endParaRPr kumimoji="1" lang="ja-JP" altLang="en-US"/>
          </a:p>
        </p:txBody>
      </p:sp>
      <p:sp>
        <p:nvSpPr>
          <p:cNvPr id="6" name="Title 5"/>
          <p:cNvSpPr>
            <a:spLocks noGrp="1"/>
          </p:cNvSpPr>
          <p:nvPr>
            <p:ph type="title"/>
          </p:nvPr>
        </p:nvSpPr>
        <p:spPr/>
        <p:txBody>
          <a:bodyPr/>
          <a:lstStyle/>
          <a:p>
            <a:r>
              <a:rPr lang="ja-JP" altLang="en-US"/>
              <a:t>マスター タイトルの書式設定</a:t>
            </a:r>
            <a:endParaRPr lang="en-US"/>
          </a:p>
        </p:txBody>
      </p:sp>
    </p:spTree>
    <p:extLst>
      <p:ext uri="{BB962C8B-B14F-4D97-AF65-F5344CB8AC3E}">
        <p14:creationId xmlns:p14="http://schemas.microsoft.com/office/powerpoint/2010/main" val="426597183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47CDC3-264E-499D-AFCE-67424EF54F35}" type="datetimeFigureOut">
              <a:rPr kumimoji="1" lang="ja-JP" altLang="en-US" smtClean="0"/>
              <a:t>2019/12/11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075FFA5-64F0-494D-B554-CA24E26ACB47}" type="slidenum">
              <a:rPr kumimoji="1" lang="ja-JP" altLang="en-US" smtClean="0"/>
              <a:t>‹#›</a:t>
            </a:fld>
            <a:endParaRPr kumimoji="1" lang="ja-JP" altLang="en-US"/>
          </a:p>
        </p:txBody>
      </p:sp>
    </p:spTree>
    <p:extLst>
      <p:ext uri="{BB962C8B-B14F-4D97-AF65-F5344CB8AC3E}">
        <p14:creationId xmlns:p14="http://schemas.microsoft.com/office/powerpoint/2010/main" val="9365634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0" y="1712423"/>
            <a:ext cx="10515600" cy="2851208"/>
          </a:xfrm>
        </p:spPr>
        <p:txBody>
          <a:bodyPr anchor="b">
            <a:normAutofit/>
          </a:bodyPr>
          <a:lstStyle>
            <a:lvl1pPr>
              <a:defRPr sz="6000" b="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31850" y="4552633"/>
            <a:ext cx="10515600" cy="1500187"/>
          </a:xfrm>
        </p:spPr>
        <p:txBody>
          <a:bodyPr anchor="t">
            <a:normAutofit/>
          </a:bodyPr>
          <a:lstStyle>
            <a:lvl1pPr marL="0" indent="0">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747CDC3-264E-499D-AFCE-67424EF54F35}" type="datetimeFigureOut">
              <a:rPr kumimoji="1" lang="ja-JP" altLang="en-US" smtClean="0"/>
              <a:t>2019/12/11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075FFA5-64F0-494D-B554-CA24E26ACB47}" type="slidenum">
              <a:rPr kumimoji="1" lang="ja-JP" altLang="en-US" smtClean="0"/>
              <a:t>‹#›</a:t>
            </a:fld>
            <a:endParaRPr kumimoji="1" lang="ja-JP" altLang="en-US"/>
          </a:p>
        </p:txBody>
      </p:sp>
    </p:spTree>
    <p:extLst>
      <p:ext uri="{BB962C8B-B14F-4D97-AF65-F5344CB8AC3E}">
        <p14:creationId xmlns:p14="http://schemas.microsoft.com/office/powerpoint/2010/main" val="8682161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197"/>
          </a:xfrm>
        </p:spPr>
        <p:txBody>
          <a:bodyPr anchor="b">
            <a:normAutofit/>
          </a:bodyPr>
          <a:lstStyle>
            <a:lvl1pPr>
              <a:defRPr sz="3200" b="0"/>
            </a:lvl1pPr>
          </a:lstStyle>
          <a:p>
            <a:r>
              <a:rPr lang="ja-JP" altLang="en-US"/>
              <a:t>マスター タイトルの書式設定</a:t>
            </a:r>
            <a:endParaRPr lang="en-US" dirty="0"/>
          </a:p>
        </p:txBody>
      </p:sp>
      <p:sp>
        <p:nvSpPr>
          <p:cNvPr id="3" name="Content Placeholder 2"/>
          <p:cNvSpPr>
            <a:spLocks noGrp="1"/>
          </p:cNvSpPr>
          <p:nvPr>
            <p:ph idx="1"/>
          </p:nvPr>
        </p:nvSpPr>
        <p:spPr>
          <a:xfrm>
            <a:off x="5181600" y="990600"/>
            <a:ext cx="617220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841248" y="2057399"/>
            <a:ext cx="393192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0747CDC3-264E-499D-AFCE-67424EF54F35}" type="datetimeFigureOut">
              <a:rPr kumimoji="1" lang="ja-JP" altLang="en-US" smtClean="0"/>
              <a:t>2019/12/11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075FFA5-64F0-494D-B554-CA24E26ACB47}" type="slidenum">
              <a:rPr kumimoji="1" lang="ja-JP" altLang="en-US" smtClean="0"/>
              <a:t>‹#›</a:t>
            </a:fld>
            <a:endParaRPr kumimoji="1" lang="ja-JP" altLang="en-US"/>
          </a:p>
        </p:txBody>
      </p:sp>
    </p:spTree>
    <p:extLst>
      <p:ext uri="{BB962C8B-B14F-4D97-AF65-F5344CB8AC3E}">
        <p14:creationId xmlns:p14="http://schemas.microsoft.com/office/powerpoint/2010/main" val="394450483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200"/>
          </a:xfrm>
        </p:spPr>
        <p:txBody>
          <a:bodyPr anchor="b">
            <a:normAutofit/>
          </a:bodyPr>
          <a:lstStyle>
            <a:lvl1pPr>
              <a:defRPr sz="3200" b="0"/>
            </a:lvl1pPr>
          </a:lstStyle>
          <a:p>
            <a:r>
              <a:rPr lang="ja-JP" altLang="en-US"/>
              <a:t>マスター タイトルの書式設定</a:t>
            </a:r>
            <a:endParaRPr lang="en-US" dirty="0"/>
          </a:p>
        </p:txBody>
      </p:sp>
      <p:sp>
        <p:nvSpPr>
          <p:cNvPr id="3" name="Picture Placeholder 2"/>
          <p:cNvSpPr>
            <a:spLocks noGrp="1"/>
          </p:cNvSpPr>
          <p:nvPr>
            <p:ph type="pic" idx="1"/>
          </p:nvPr>
        </p:nvSpPr>
        <p:spPr>
          <a:xfrm>
            <a:off x="5181600" y="990600"/>
            <a:ext cx="617220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841248" y="2057400"/>
            <a:ext cx="393192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0747CDC3-264E-499D-AFCE-67424EF54F35}" type="datetimeFigureOut">
              <a:rPr kumimoji="1" lang="ja-JP" altLang="en-US" smtClean="0"/>
              <a:t>2019/12/11</a:t>
            </a:fld>
            <a:endParaRPr kumimoji="1" lang="ja-JP" alt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075FFA5-64F0-494D-B554-CA24E26ACB47}" type="slidenum">
              <a:rPr kumimoji="1" lang="ja-JP" altLang="en-US" smtClean="0"/>
              <a:t>‹#›</a:t>
            </a:fld>
            <a:endParaRPr kumimoji="1" lang="ja-JP" altLang="en-US"/>
          </a:p>
        </p:txBody>
      </p:sp>
    </p:spTree>
    <p:extLst>
      <p:ext uri="{BB962C8B-B14F-4D97-AF65-F5344CB8AC3E}">
        <p14:creationId xmlns:p14="http://schemas.microsoft.com/office/powerpoint/2010/main" val="68709600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747CDC3-264E-499D-AFCE-67424EF54F35}" type="datetimeFigureOut">
              <a:rPr kumimoji="1" lang="ja-JP" altLang="en-US" smtClean="0"/>
              <a:t>2019/12/11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075FFA5-64F0-494D-B554-CA24E26ACB47}" type="slidenum">
              <a:rPr kumimoji="1" lang="ja-JP" altLang="en-US" smtClean="0"/>
              <a:t>‹#›</a:t>
            </a:fld>
            <a:endParaRPr kumimoji="1" lang="ja-JP" altLang="en-US"/>
          </a:p>
        </p:txBody>
      </p:sp>
    </p:spTree>
    <p:extLst>
      <p:ext uri="{BB962C8B-B14F-4D97-AF65-F5344CB8AC3E}">
        <p14:creationId xmlns:p14="http://schemas.microsoft.com/office/powerpoint/2010/main" val="138681799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0362"/>
            <a:ext cx="2628900" cy="5811838"/>
          </a:xfr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838200" y="360362"/>
            <a:ext cx="7734300" cy="581183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0747CDC3-264E-499D-AFCE-67424EF54F35}" type="datetimeFigureOut">
              <a:rPr kumimoji="1" lang="ja-JP" altLang="en-US" smtClean="0"/>
              <a:t>2019/12/11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075FFA5-64F0-494D-B554-CA24E26ACB47}" type="slidenum">
              <a:rPr kumimoji="1" lang="ja-JP" altLang="en-US" smtClean="0"/>
              <a:t>‹#›</a:t>
            </a:fld>
            <a:endParaRPr kumimoji="1" lang="ja-JP" altLang="en-US"/>
          </a:p>
        </p:txBody>
      </p:sp>
    </p:spTree>
    <p:extLst>
      <p:ext uri="{BB962C8B-B14F-4D97-AF65-F5344CB8AC3E}">
        <p14:creationId xmlns:p14="http://schemas.microsoft.com/office/powerpoint/2010/main" val="9135436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45127" y="1828800"/>
            <a:ext cx="5181600" cy="435133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72200" y="1828800"/>
            <a:ext cx="5181600" cy="435133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0747CDC3-264E-499D-AFCE-67424EF54F35}" type="datetimeFigureOut">
              <a:rPr kumimoji="1" lang="ja-JP" altLang="en-US" smtClean="0"/>
              <a:t>2019/12/11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075FFA5-64F0-494D-B554-CA24E26ACB47}" type="slidenum">
              <a:rPr kumimoji="1" lang="ja-JP" altLang="en-US" smtClean="0"/>
              <a:t>‹#›</a:t>
            </a:fld>
            <a:endParaRPr kumimoji="1" lang="ja-JP" altLang="en-US"/>
          </a:p>
        </p:txBody>
      </p:sp>
    </p:spTree>
    <p:extLst>
      <p:ext uri="{BB962C8B-B14F-4D97-AF65-F5344CB8AC3E}">
        <p14:creationId xmlns:p14="http://schemas.microsoft.com/office/powerpoint/2010/main" val="14315364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比較">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45127" y="1681850"/>
            <a:ext cx="515620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845127" y="2507550"/>
            <a:ext cx="5156200" cy="368052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172200" y="1681851"/>
            <a:ext cx="51816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172200" y="2507550"/>
            <a:ext cx="5181601" cy="368052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p>
            <a:fld id="{0747CDC3-264E-499D-AFCE-67424EF54F35}" type="datetimeFigureOut">
              <a:rPr kumimoji="1" lang="ja-JP" altLang="en-US" smtClean="0"/>
              <a:t>2019/12/11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075FFA5-64F0-494D-B554-CA24E26ACB47}" type="slidenum">
              <a:rPr kumimoji="1" lang="ja-JP" altLang="en-US" smtClean="0"/>
              <a:t>‹#›</a:t>
            </a:fld>
            <a:endParaRPr kumimoji="1" lang="ja-JP" altLang="en-US"/>
          </a:p>
        </p:txBody>
      </p:sp>
      <p:sp>
        <p:nvSpPr>
          <p:cNvPr id="10" name="Title 9"/>
          <p:cNvSpPr>
            <a:spLocks noGrp="1"/>
          </p:cNvSpPr>
          <p:nvPr>
            <p:ph type="title"/>
          </p:nvPr>
        </p:nvSpPr>
        <p:spPr/>
        <p:txBody>
          <a:bodyPr/>
          <a:lstStyle/>
          <a:p>
            <a:r>
              <a:rPr lang="ja-JP" altLang="en-US"/>
              <a:t>マスター タイトルの書式設定</a:t>
            </a:r>
            <a:endParaRPr lang="en-US" dirty="0"/>
          </a:p>
        </p:txBody>
      </p:sp>
    </p:spTree>
    <p:extLst>
      <p:ext uri="{BB962C8B-B14F-4D97-AF65-F5344CB8AC3E}">
        <p14:creationId xmlns:p14="http://schemas.microsoft.com/office/powerpoint/2010/main" val="29149709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タイトルのみ">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0747CDC3-264E-499D-AFCE-67424EF54F35}" type="datetimeFigureOut">
              <a:rPr kumimoji="1" lang="ja-JP" altLang="en-US" smtClean="0"/>
              <a:t>2019/12/11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075FFA5-64F0-494D-B554-CA24E26ACB47}" type="slidenum">
              <a:rPr kumimoji="1" lang="ja-JP" altLang="en-US" smtClean="0"/>
              <a:t>‹#›</a:t>
            </a:fld>
            <a:endParaRPr kumimoji="1" lang="ja-JP" altLang="en-US"/>
          </a:p>
        </p:txBody>
      </p:sp>
      <p:sp>
        <p:nvSpPr>
          <p:cNvPr id="6" name="Title 5"/>
          <p:cNvSpPr>
            <a:spLocks noGrp="1"/>
          </p:cNvSpPr>
          <p:nvPr>
            <p:ph type="title"/>
          </p:nvPr>
        </p:nvSpPr>
        <p:spPr/>
        <p:txBody>
          <a:bodyPr/>
          <a:lstStyle/>
          <a:p>
            <a:r>
              <a:rPr lang="ja-JP" altLang="en-US"/>
              <a:t>マスター タイトルの書式設定</a:t>
            </a:r>
            <a:endParaRPr lang="en-US"/>
          </a:p>
        </p:txBody>
      </p:sp>
    </p:spTree>
    <p:extLst>
      <p:ext uri="{BB962C8B-B14F-4D97-AF65-F5344CB8AC3E}">
        <p14:creationId xmlns:p14="http://schemas.microsoft.com/office/powerpoint/2010/main" val="12447234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47CDC3-264E-499D-AFCE-67424EF54F35}" type="datetimeFigureOut">
              <a:rPr kumimoji="1" lang="ja-JP" altLang="en-US" smtClean="0"/>
              <a:t>2019/12/11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075FFA5-64F0-494D-B554-CA24E26ACB47}" type="slidenum">
              <a:rPr kumimoji="1" lang="ja-JP" altLang="en-US" smtClean="0"/>
              <a:t>‹#›</a:t>
            </a:fld>
            <a:endParaRPr kumimoji="1" lang="ja-JP" altLang="en-US"/>
          </a:p>
        </p:txBody>
      </p:sp>
    </p:spTree>
    <p:extLst>
      <p:ext uri="{BB962C8B-B14F-4D97-AF65-F5344CB8AC3E}">
        <p14:creationId xmlns:p14="http://schemas.microsoft.com/office/powerpoint/2010/main" val="15989948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197"/>
          </a:xfrm>
        </p:spPr>
        <p:txBody>
          <a:bodyPr anchor="b">
            <a:normAutofit/>
          </a:bodyPr>
          <a:lstStyle>
            <a:lvl1pPr>
              <a:defRPr sz="3200" b="0"/>
            </a:lvl1pPr>
          </a:lstStyle>
          <a:p>
            <a:r>
              <a:rPr lang="ja-JP" altLang="en-US"/>
              <a:t>マスター タイトルの書式設定</a:t>
            </a:r>
            <a:endParaRPr lang="en-US" dirty="0"/>
          </a:p>
        </p:txBody>
      </p:sp>
      <p:sp>
        <p:nvSpPr>
          <p:cNvPr id="3" name="Content Placeholder 2"/>
          <p:cNvSpPr>
            <a:spLocks noGrp="1"/>
          </p:cNvSpPr>
          <p:nvPr>
            <p:ph idx="1"/>
          </p:nvPr>
        </p:nvSpPr>
        <p:spPr>
          <a:xfrm>
            <a:off x="5181600" y="990600"/>
            <a:ext cx="617220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841248" y="2057399"/>
            <a:ext cx="393192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0747CDC3-264E-499D-AFCE-67424EF54F35}" type="datetimeFigureOut">
              <a:rPr kumimoji="1" lang="ja-JP" altLang="en-US" smtClean="0"/>
              <a:t>2019/12/11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075FFA5-64F0-494D-B554-CA24E26ACB47}" type="slidenum">
              <a:rPr kumimoji="1" lang="ja-JP" altLang="en-US" smtClean="0"/>
              <a:t>‹#›</a:t>
            </a:fld>
            <a:endParaRPr kumimoji="1" lang="ja-JP" altLang="en-US"/>
          </a:p>
        </p:txBody>
      </p:sp>
    </p:spTree>
    <p:extLst>
      <p:ext uri="{BB962C8B-B14F-4D97-AF65-F5344CB8AC3E}">
        <p14:creationId xmlns:p14="http://schemas.microsoft.com/office/powerpoint/2010/main" val="9276268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200"/>
          </a:xfrm>
        </p:spPr>
        <p:txBody>
          <a:bodyPr anchor="b">
            <a:normAutofit/>
          </a:bodyPr>
          <a:lstStyle>
            <a:lvl1pPr>
              <a:defRPr sz="3200" b="0"/>
            </a:lvl1pPr>
          </a:lstStyle>
          <a:p>
            <a:r>
              <a:rPr lang="ja-JP" altLang="en-US"/>
              <a:t>マスター タイトルの書式設定</a:t>
            </a:r>
            <a:endParaRPr lang="en-US" dirty="0"/>
          </a:p>
        </p:txBody>
      </p:sp>
      <p:sp>
        <p:nvSpPr>
          <p:cNvPr id="3" name="Picture Placeholder 2"/>
          <p:cNvSpPr>
            <a:spLocks noGrp="1"/>
          </p:cNvSpPr>
          <p:nvPr>
            <p:ph type="pic" idx="1"/>
          </p:nvPr>
        </p:nvSpPr>
        <p:spPr>
          <a:xfrm>
            <a:off x="5181600" y="990600"/>
            <a:ext cx="617220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841248" y="2057400"/>
            <a:ext cx="393192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0747CDC3-264E-499D-AFCE-67424EF54F35}" type="datetimeFigureOut">
              <a:rPr kumimoji="1" lang="ja-JP" altLang="en-US" smtClean="0"/>
              <a:t>2019/12/11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075FFA5-64F0-494D-B554-CA24E26ACB47}" type="slidenum">
              <a:rPr kumimoji="1" lang="ja-JP" altLang="en-US" smtClean="0"/>
              <a:t>‹#›</a:t>
            </a:fld>
            <a:endParaRPr kumimoji="1" lang="ja-JP" altLang="en-US"/>
          </a:p>
        </p:txBody>
      </p:sp>
    </p:spTree>
    <p:extLst>
      <p:ext uri="{BB962C8B-B14F-4D97-AF65-F5344CB8AC3E}">
        <p14:creationId xmlns:p14="http://schemas.microsoft.com/office/powerpoint/2010/main" val="34685704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5127" y="365760"/>
            <a:ext cx="10515600" cy="132556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845127" y="1828800"/>
            <a:ext cx="10515600" cy="4351337"/>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fld id="{0747CDC3-264E-499D-AFCE-67424EF54F35}" type="datetimeFigureOut">
              <a:rPr kumimoji="1" lang="ja-JP" altLang="en-US" smtClean="0"/>
              <a:t>2019/12/11</a:t>
            </a:fld>
            <a:endParaRPr kumimoji="1" lang="ja-JP"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endParaRPr kumimoji="1" lang="ja-JP" altLang="en-US"/>
          </a:p>
        </p:txBody>
      </p:sp>
      <p:sp>
        <p:nvSpPr>
          <p:cNvPr id="6" name="Slide Number Placeholder 5"/>
          <p:cNvSpPr>
            <a:spLocks noGrp="1"/>
          </p:cNvSpPr>
          <p:nvPr>
            <p:ph type="sldNum" sz="quarter" idx="4"/>
          </p:nvPr>
        </p:nvSpPr>
        <p:spPr>
          <a:xfrm>
            <a:off x="8617527" y="6356350"/>
            <a:ext cx="27432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6075FFA5-64F0-494D-B554-CA24E26ACB47}" type="slidenum">
              <a:rPr kumimoji="1" lang="ja-JP" altLang="en-US" smtClean="0"/>
              <a:t>‹#›</a:t>
            </a:fld>
            <a:endParaRPr kumimoji="1" lang="ja-JP" altLang="en-US"/>
          </a:p>
        </p:txBody>
      </p:sp>
    </p:spTree>
    <p:extLst>
      <p:ext uri="{BB962C8B-B14F-4D97-AF65-F5344CB8AC3E}">
        <p14:creationId xmlns:p14="http://schemas.microsoft.com/office/powerpoint/2010/main" val="1291234723"/>
      </p:ext>
    </p:extLst>
  </p:cSld>
  <p:clrMap bg1="lt1" tx1="dk1" bg2="lt2" tx2="dk2" accent1="accent1" accent2="accent2" accent3="accent3" accent4="accent4" accent5="accent5" accent6="accent6" hlink="hlink" folHlink="folHlink"/>
  <p:sldLayoutIdLst>
    <p:sldLayoutId id="2147483873" r:id="rId1"/>
    <p:sldLayoutId id="2147483874" r:id="rId2"/>
    <p:sldLayoutId id="2147483875" r:id="rId3"/>
    <p:sldLayoutId id="2147483876" r:id="rId4"/>
    <p:sldLayoutId id="2147483877" r:id="rId5"/>
    <p:sldLayoutId id="2147483878" r:id="rId6"/>
    <p:sldLayoutId id="2147483879" r:id="rId7"/>
    <p:sldLayoutId id="2147483880" r:id="rId8"/>
    <p:sldLayoutId id="2147483881" r:id="rId9"/>
    <p:sldLayoutId id="2147483882" r:id="rId10"/>
    <p:sldLayoutId id="2147483883"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2" pitchFamily="18" charset="2"/>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kumimoji="1"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5127" y="365760"/>
            <a:ext cx="10515600" cy="132556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845127" y="1828800"/>
            <a:ext cx="10515600" cy="4351337"/>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fld id="{0747CDC3-264E-499D-AFCE-67424EF54F35}" type="datetimeFigureOut">
              <a:rPr kumimoji="1" lang="ja-JP" altLang="en-US" smtClean="0"/>
              <a:t>2019/12/11</a:t>
            </a:fld>
            <a:endParaRPr kumimoji="1" lang="ja-JP"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endParaRPr kumimoji="1" lang="ja-JP" altLang="en-US"/>
          </a:p>
        </p:txBody>
      </p:sp>
      <p:sp>
        <p:nvSpPr>
          <p:cNvPr id="6" name="Slide Number Placeholder 5"/>
          <p:cNvSpPr>
            <a:spLocks noGrp="1"/>
          </p:cNvSpPr>
          <p:nvPr>
            <p:ph type="sldNum" sz="quarter" idx="4"/>
          </p:nvPr>
        </p:nvSpPr>
        <p:spPr>
          <a:xfrm>
            <a:off x="8617527" y="6356350"/>
            <a:ext cx="27432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6075FFA5-64F0-494D-B554-CA24E26ACB47}" type="slidenum">
              <a:rPr kumimoji="1" lang="ja-JP" altLang="en-US" smtClean="0"/>
              <a:t>‹#›</a:t>
            </a:fld>
            <a:endParaRPr kumimoji="1" lang="ja-JP" altLang="en-US"/>
          </a:p>
        </p:txBody>
      </p:sp>
    </p:spTree>
    <p:extLst>
      <p:ext uri="{BB962C8B-B14F-4D97-AF65-F5344CB8AC3E}">
        <p14:creationId xmlns:p14="http://schemas.microsoft.com/office/powerpoint/2010/main" val="2613386887"/>
      </p:ext>
    </p:extLst>
  </p:cSld>
  <p:clrMap bg1="lt1" tx1="dk1" bg2="lt2" tx2="dk2" accent1="accent1" accent2="accent2" accent3="accent3" accent4="accent4" accent5="accent5" accent6="accent6" hlink="hlink" folHlink="folHlink"/>
  <p:sldLayoutIdLst>
    <p:sldLayoutId id="2147483927" r:id="rId1"/>
    <p:sldLayoutId id="2147483928" r:id="rId2"/>
    <p:sldLayoutId id="2147483929" r:id="rId3"/>
    <p:sldLayoutId id="2147483930" r:id="rId4"/>
    <p:sldLayoutId id="2147483931" r:id="rId5"/>
    <p:sldLayoutId id="2147483932" r:id="rId6"/>
    <p:sldLayoutId id="2147483933" r:id="rId7"/>
    <p:sldLayoutId id="2147483934" r:id="rId8"/>
    <p:sldLayoutId id="2147483935" r:id="rId9"/>
    <p:sldLayoutId id="2147483936" r:id="rId10"/>
    <p:sldLayoutId id="2147483937"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2" pitchFamily="18" charset="2"/>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kumimoji="1"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5127" y="365760"/>
            <a:ext cx="10515600" cy="132556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845127" y="1828800"/>
            <a:ext cx="10515600" cy="4351337"/>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fld id="{0747CDC3-264E-499D-AFCE-67424EF54F35}" type="datetimeFigureOut">
              <a:rPr kumimoji="1" lang="ja-JP" altLang="en-US" smtClean="0"/>
              <a:t>2019/12/11</a:t>
            </a:fld>
            <a:endParaRPr kumimoji="1" lang="ja-JP"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endParaRPr kumimoji="1" lang="ja-JP" altLang="en-US"/>
          </a:p>
        </p:txBody>
      </p:sp>
      <p:sp>
        <p:nvSpPr>
          <p:cNvPr id="6" name="Slide Number Placeholder 5"/>
          <p:cNvSpPr>
            <a:spLocks noGrp="1"/>
          </p:cNvSpPr>
          <p:nvPr>
            <p:ph type="sldNum" sz="quarter" idx="4"/>
          </p:nvPr>
        </p:nvSpPr>
        <p:spPr>
          <a:xfrm>
            <a:off x="8617527" y="6356350"/>
            <a:ext cx="27432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6075FFA5-64F0-494D-B554-CA24E26ACB47}" type="slidenum">
              <a:rPr kumimoji="1" lang="ja-JP" altLang="en-US" smtClean="0"/>
              <a:t>‹#›</a:t>
            </a:fld>
            <a:endParaRPr kumimoji="1" lang="ja-JP" altLang="en-US"/>
          </a:p>
        </p:txBody>
      </p:sp>
    </p:spTree>
    <p:extLst>
      <p:ext uri="{BB962C8B-B14F-4D97-AF65-F5344CB8AC3E}">
        <p14:creationId xmlns:p14="http://schemas.microsoft.com/office/powerpoint/2010/main" val="1862509161"/>
      </p:ext>
    </p:extLst>
  </p:cSld>
  <p:clrMap bg1="lt1" tx1="dk1" bg2="lt2" tx2="dk2" accent1="accent1" accent2="accent2" accent3="accent3" accent4="accent4" accent5="accent5" accent6="accent6" hlink="hlink" folHlink="folHlink"/>
  <p:sldLayoutIdLst>
    <p:sldLayoutId id="2147484083" r:id="rId1"/>
    <p:sldLayoutId id="2147484084" r:id="rId2"/>
    <p:sldLayoutId id="2147484085" r:id="rId3"/>
    <p:sldLayoutId id="2147484086" r:id="rId4"/>
    <p:sldLayoutId id="2147484087" r:id="rId5"/>
    <p:sldLayoutId id="2147484088" r:id="rId6"/>
    <p:sldLayoutId id="2147484089" r:id="rId7"/>
    <p:sldLayoutId id="2147484090" r:id="rId8"/>
    <p:sldLayoutId id="2147484091" r:id="rId9"/>
    <p:sldLayoutId id="2147484092" r:id="rId10"/>
    <p:sldLayoutId id="2147484093"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2" pitchFamily="18" charset="2"/>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kumimoji="1"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10" Type="http://schemas.openxmlformats.org/officeDocument/2006/relationships/image" Target="../media/image26.png"/><Relationship Id="rId4" Type="http://schemas.openxmlformats.org/officeDocument/2006/relationships/image" Target="../media/image20.png"/><Relationship Id="rId9" Type="http://schemas.openxmlformats.org/officeDocument/2006/relationships/image" Target="../media/image2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 Id="rId9" Type="http://schemas.openxmlformats.org/officeDocument/2006/relationships/image" Target="../media/image3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image" Target="../media/image35.png"/><Relationship Id="rId1" Type="http://schemas.openxmlformats.org/officeDocument/2006/relationships/slideLayout" Target="../slideLayouts/slideLayout4.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49.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9.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image" Target="../media/image50.jpg"/><Relationship Id="rId1" Type="http://schemas.openxmlformats.org/officeDocument/2006/relationships/slideLayout" Target="../slideLayouts/slideLayout2.xml"/><Relationship Id="rId5" Type="http://schemas.openxmlformats.org/officeDocument/2006/relationships/image" Target="../media/image53.jpg"/><Relationship Id="rId4" Type="http://schemas.openxmlformats.org/officeDocument/2006/relationships/image" Target="../media/image52.jpg"/></Relationships>
</file>

<file path=ppt/slides/_rels/slide31.xml.rels><?xml version="1.0" encoding="UTF-8" standalone="yes"?>
<Relationships xmlns="http://schemas.openxmlformats.org/package/2006/relationships"><Relationship Id="rId2" Type="http://schemas.openxmlformats.org/officeDocument/2006/relationships/image" Target="../media/image49.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 Id="rId5" Type="http://schemas.openxmlformats.org/officeDocument/2006/relationships/image" Target="../media/image57.png"/><Relationship Id="rId4" Type="http://schemas.openxmlformats.org/officeDocument/2006/relationships/image" Target="../media/image56.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59.jp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61.jpg"/><Relationship Id="rId2" Type="http://schemas.openxmlformats.org/officeDocument/2006/relationships/image" Target="../media/image60.jpg"/><Relationship Id="rId1" Type="http://schemas.openxmlformats.org/officeDocument/2006/relationships/slideLayout" Target="../slideLayouts/slideLayout2.xml"/><Relationship Id="rId5" Type="http://schemas.openxmlformats.org/officeDocument/2006/relationships/image" Target="../media/image63.jpg"/><Relationship Id="rId4" Type="http://schemas.openxmlformats.org/officeDocument/2006/relationships/image" Target="../media/image62.jp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E09B92-5F6B-4401-A65E-06AEAC8081FC}"/>
              </a:ext>
            </a:extLst>
          </p:cNvPr>
          <p:cNvSpPr>
            <a:spLocks noGrp="1"/>
          </p:cNvSpPr>
          <p:nvPr>
            <p:ph type="ctrTitle"/>
          </p:nvPr>
        </p:nvSpPr>
        <p:spPr>
          <a:xfrm>
            <a:off x="273377" y="377071"/>
            <a:ext cx="11698664" cy="1419774"/>
          </a:xfrm>
        </p:spPr>
        <p:txBody>
          <a:bodyPr>
            <a:normAutofit fontScale="90000"/>
          </a:bodyPr>
          <a:lstStyle/>
          <a:p>
            <a:br>
              <a:rPr kumimoji="1" lang="en-US" altLang="ja-JP" sz="2800" dirty="0">
                <a:latin typeface="ＭＳ ゴシック" panose="020B0609070205080204" pitchFamily="49" charset="-128"/>
                <a:ea typeface="ＭＳ ゴシック" panose="020B0609070205080204" pitchFamily="49" charset="-128"/>
              </a:rPr>
            </a:br>
            <a:r>
              <a:rPr kumimoji="1" lang="ja-JP" altLang="en-US" sz="2800" dirty="0">
                <a:latin typeface="ＭＳ ゴシック" panose="020B0609070205080204" pitchFamily="49" charset="-128"/>
                <a:ea typeface="ＭＳ ゴシック" panose="020B0609070205080204" pitchFamily="49" charset="-128"/>
              </a:rPr>
              <a:t>スキー教程改訂</a:t>
            </a:r>
            <a:r>
              <a:rPr kumimoji="1" lang="en-US" altLang="ja-JP" sz="2800" dirty="0">
                <a:latin typeface="ＭＳ ゴシック" panose="020B0609070205080204" pitchFamily="49" charset="-128"/>
                <a:ea typeface="ＭＳ ゴシック" panose="020B0609070205080204" pitchFamily="49" charset="-128"/>
              </a:rPr>
              <a:t>1</a:t>
            </a:r>
            <a:r>
              <a:rPr kumimoji="1" lang="ja-JP" altLang="en-US" sz="2800" dirty="0">
                <a:latin typeface="ＭＳ ゴシック" panose="020B0609070205080204" pitchFamily="49" charset="-128"/>
                <a:ea typeface="ＭＳ ゴシック" panose="020B0609070205080204" pitchFamily="49" charset="-128"/>
              </a:rPr>
              <a:t>シーズンを経過して</a:t>
            </a:r>
            <a:br>
              <a:rPr kumimoji="1" lang="en-US" altLang="ja-JP" dirty="0">
                <a:latin typeface="ＭＳ ゴシック" panose="020B0609070205080204" pitchFamily="49" charset="-128"/>
                <a:ea typeface="ＭＳ ゴシック" panose="020B0609070205080204" pitchFamily="49" charset="-128"/>
              </a:rPr>
            </a:br>
            <a:r>
              <a:rPr kumimoji="1" lang="ja-JP" altLang="en-US" dirty="0">
                <a:latin typeface="ＭＳ ゴシック" panose="020B0609070205080204" pitchFamily="49" charset="-128"/>
                <a:ea typeface="ＭＳ ゴシック" panose="020B0609070205080204" pitchFamily="49" charset="-128"/>
              </a:rPr>
              <a:t>スキー教程技術のポイントを再確認　</a:t>
            </a:r>
            <a:r>
              <a:rPr kumimoji="1" lang="ja-JP" altLang="en-US" dirty="0"/>
              <a:t>　　　</a:t>
            </a:r>
          </a:p>
        </p:txBody>
      </p:sp>
      <p:sp>
        <p:nvSpPr>
          <p:cNvPr id="3" name="字幕 2">
            <a:extLst>
              <a:ext uri="{FF2B5EF4-FFF2-40B4-BE49-F238E27FC236}">
                <a16:creationId xmlns:a16="http://schemas.microsoft.com/office/drawing/2014/main" id="{C34EF927-B09A-4A82-97E6-FC7B1A85117E}"/>
              </a:ext>
            </a:extLst>
          </p:cNvPr>
          <p:cNvSpPr>
            <a:spLocks noGrp="1"/>
          </p:cNvSpPr>
          <p:nvPr>
            <p:ph type="subTitle" idx="1"/>
          </p:nvPr>
        </p:nvSpPr>
        <p:spPr/>
        <p:txBody>
          <a:bodyPr>
            <a:normAutofit/>
          </a:bodyPr>
          <a:lstStyle/>
          <a:p>
            <a:endParaRPr kumimoji="1" lang="ja-JP" altLang="en-US" sz="7200" dirty="0"/>
          </a:p>
        </p:txBody>
      </p:sp>
      <p:pic>
        <p:nvPicPr>
          <p:cNvPr id="5" name="図 4">
            <a:extLst>
              <a:ext uri="{FF2B5EF4-FFF2-40B4-BE49-F238E27FC236}">
                <a16:creationId xmlns:a16="http://schemas.microsoft.com/office/drawing/2014/main" id="{75C8A381-2CBA-469D-9C2A-33F7B1A409C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16188" y="1796845"/>
            <a:ext cx="3338059" cy="4807414"/>
          </a:xfrm>
          <a:prstGeom prst="rect">
            <a:avLst/>
          </a:prstGeom>
        </p:spPr>
      </p:pic>
    </p:spTree>
    <p:extLst>
      <p:ext uri="{BB962C8B-B14F-4D97-AF65-F5344CB8AC3E}">
        <p14:creationId xmlns:p14="http://schemas.microsoft.com/office/powerpoint/2010/main" val="39270630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E9399E-7D0B-4D74-A825-780269A454B0}"/>
              </a:ext>
            </a:extLst>
          </p:cNvPr>
          <p:cNvSpPr>
            <a:spLocks noGrp="1"/>
          </p:cNvSpPr>
          <p:nvPr>
            <p:ph type="title"/>
          </p:nvPr>
        </p:nvSpPr>
        <p:spPr>
          <a:xfrm>
            <a:off x="817376" y="543267"/>
            <a:ext cx="10989924" cy="1345298"/>
          </a:xfrm>
        </p:spPr>
        <p:txBody>
          <a:bodyPr>
            <a:normAutofit/>
          </a:bodyPr>
          <a:lstStyle/>
          <a:p>
            <a:r>
              <a:rPr kumimoji="1" lang="ja-JP" altLang="en-US" sz="4000" dirty="0">
                <a:latin typeface="ＭＳ ゴシック" panose="020B0609070205080204" pitchFamily="49" charset="-128"/>
                <a:ea typeface="ＭＳ ゴシック" panose="020B0609070205080204" pitchFamily="49" charset="-128"/>
              </a:rPr>
              <a:t>しかし現実は・・・・外脚荷重が不十分</a:t>
            </a:r>
          </a:p>
        </p:txBody>
      </p:sp>
      <p:sp>
        <p:nvSpPr>
          <p:cNvPr id="3" name="コンテンツ プレースホルダー 2">
            <a:extLst>
              <a:ext uri="{FF2B5EF4-FFF2-40B4-BE49-F238E27FC236}">
                <a16:creationId xmlns:a16="http://schemas.microsoft.com/office/drawing/2014/main" id="{F5E4E415-D36E-4EA7-A427-BE0264B84A4D}"/>
              </a:ext>
            </a:extLst>
          </p:cNvPr>
          <p:cNvSpPr>
            <a:spLocks noGrp="1"/>
          </p:cNvSpPr>
          <p:nvPr>
            <p:ph idx="1"/>
          </p:nvPr>
        </p:nvSpPr>
        <p:spPr>
          <a:xfrm>
            <a:off x="817376" y="1611984"/>
            <a:ext cx="10705839" cy="4859837"/>
          </a:xfrm>
        </p:spPr>
        <p:txBody>
          <a:bodyPr>
            <a:normAutofit fontScale="85000" lnSpcReduction="10000"/>
          </a:bodyPr>
          <a:lstStyle/>
          <a:p>
            <a:pPr marL="0" indent="0">
              <a:buNone/>
            </a:pPr>
            <a:endParaRPr lang="en-US" altLang="ja-JP" sz="3600" dirty="0"/>
          </a:p>
          <a:p>
            <a:pPr marL="0" indent="0">
              <a:buNone/>
            </a:pPr>
            <a:r>
              <a:rPr lang="ja-JP" altLang="en-US" sz="3300" dirty="0">
                <a:latin typeface="ＭＳ ゴシック" panose="020B0609070205080204" pitchFamily="49" charset="-128"/>
                <a:ea typeface="ＭＳ ゴシック" panose="020B0609070205080204" pitchFamily="49" charset="-128"/>
              </a:rPr>
              <a:t>（ここでの外脚荷重は角付けを伴った外脚荷重を意味する）</a:t>
            </a:r>
            <a:endParaRPr lang="en-US" altLang="ja-JP" sz="3300" dirty="0">
              <a:latin typeface="ＭＳ ゴシック" panose="020B0609070205080204" pitchFamily="49" charset="-128"/>
              <a:ea typeface="ＭＳ ゴシック" panose="020B0609070205080204" pitchFamily="49" charset="-128"/>
            </a:endParaRPr>
          </a:p>
          <a:p>
            <a:pPr marL="0" indent="0">
              <a:buNone/>
            </a:pPr>
            <a:endParaRPr lang="en-US" altLang="ja-JP" sz="3600" dirty="0">
              <a:latin typeface="ＭＳ ゴシック" panose="020B0609070205080204" pitchFamily="49" charset="-128"/>
              <a:ea typeface="ＭＳ ゴシック" panose="020B0609070205080204" pitchFamily="49" charset="-128"/>
            </a:endParaRPr>
          </a:p>
          <a:p>
            <a:pPr marL="0" indent="0">
              <a:buNone/>
            </a:pPr>
            <a:r>
              <a:rPr lang="ja-JP" altLang="en-US" sz="3600" dirty="0">
                <a:latin typeface="ＭＳ ゴシック" panose="020B0609070205080204" pitchFamily="49" charset="-128"/>
                <a:ea typeface="ＭＳ ゴシック" panose="020B0609070205080204" pitchFamily="49" charset="-128"/>
              </a:rPr>
              <a:t>出やすい欠点</a:t>
            </a:r>
            <a:endParaRPr lang="en-US" altLang="ja-JP" sz="3600" dirty="0">
              <a:latin typeface="ＭＳ ゴシック" panose="020B0609070205080204" pitchFamily="49" charset="-128"/>
              <a:ea typeface="ＭＳ ゴシック" panose="020B0609070205080204" pitchFamily="49" charset="-128"/>
            </a:endParaRPr>
          </a:p>
          <a:p>
            <a:pPr marL="0" indent="0">
              <a:buNone/>
            </a:pPr>
            <a:r>
              <a:rPr lang="en-US" altLang="ja-JP" sz="3600" dirty="0">
                <a:latin typeface="ＭＳ ゴシック" panose="020B0609070205080204" pitchFamily="49" charset="-128"/>
                <a:ea typeface="ＭＳ ゴシック" panose="020B0609070205080204" pitchFamily="49" charset="-128"/>
              </a:rPr>
              <a:t>1</a:t>
            </a:r>
            <a:r>
              <a:rPr lang="ja-JP" altLang="en-US" sz="3600" dirty="0">
                <a:latin typeface="ＭＳ ゴシック" panose="020B0609070205080204" pitchFamily="49" charset="-128"/>
                <a:ea typeface="ＭＳ ゴシック" panose="020B0609070205080204" pitchFamily="49" charset="-128"/>
              </a:rPr>
              <a:t>　内倒による内脚（山脚）荷重</a:t>
            </a:r>
            <a:endParaRPr lang="en-US" altLang="ja-JP" sz="3600" dirty="0">
              <a:latin typeface="ＭＳ ゴシック" panose="020B0609070205080204" pitchFamily="49" charset="-128"/>
              <a:ea typeface="ＭＳ ゴシック" panose="020B0609070205080204" pitchFamily="49" charset="-128"/>
            </a:endParaRPr>
          </a:p>
          <a:p>
            <a:pPr marL="0" indent="0">
              <a:buNone/>
            </a:pPr>
            <a:r>
              <a:rPr lang="en-US" altLang="ja-JP" sz="3600" dirty="0">
                <a:latin typeface="ＭＳ ゴシック" panose="020B0609070205080204" pitchFamily="49" charset="-128"/>
                <a:ea typeface="ＭＳ ゴシック" panose="020B0609070205080204" pitchFamily="49" charset="-128"/>
              </a:rPr>
              <a:t>2</a:t>
            </a:r>
            <a:r>
              <a:rPr lang="ja-JP" altLang="en-US" sz="3600" dirty="0">
                <a:latin typeface="ＭＳ ゴシック" panose="020B0609070205080204" pitchFamily="49" charset="-128"/>
                <a:ea typeface="ＭＳ ゴシック" panose="020B0609070205080204" pitchFamily="49" charset="-128"/>
              </a:rPr>
              <a:t>　後傾のため外脚のポジションが確保できない</a:t>
            </a:r>
            <a:endParaRPr lang="en-US" altLang="ja-JP" sz="3600" dirty="0">
              <a:latin typeface="ＭＳ ゴシック" panose="020B0609070205080204" pitchFamily="49" charset="-128"/>
              <a:ea typeface="ＭＳ ゴシック" panose="020B0609070205080204" pitchFamily="49" charset="-128"/>
            </a:endParaRPr>
          </a:p>
          <a:p>
            <a:pPr marL="0" indent="0">
              <a:buNone/>
            </a:pPr>
            <a:r>
              <a:rPr lang="en-US" altLang="ja-JP" sz="3600" dirty="0">
                <a:latin typeface="ＭＳ ゴシック" panose="020B0609070205080204" pitchFamily="49" charset="-128"/>
                <a:ea typeface="ＭＳ ゴシック" panose="020B0609070205080204" pitchFamily="49" charset="-128"/>
              </a:rPr>
              <a:t>3</a:t>
            </a:r>
            <a:r>
              <a:rPr lang="ja-JP" altLang="en-US" sz="3600" dirty="0">
                <a:latin typeface="ＭＳ ゴシック" panose="020B0609070205080204" pitchFamily="49" charset="-128"/>
                <a:ea typeface="ＭＳ ゴシック" panose="020B0609070205080204" pitchFamily="49" charset="-128"/>
              </a:rPr>
              <a:t>　体が回って内向内倒姿勢になり外向傾姿勢が崩れている</a:t>
            </a:r>
            <a:endParaRPr lang="en-US" altLang="ja-JP" sz="3600" dirty="0">
              <a:latin typeface="ＭＳ ゴシック" panose="020B0609070205080204" pitchFamily="49" charset="-128"/>
              <a:ea typeface="ＭＳ ゴシック" panose="020B0609070205080204" pitchFamily="49" charset="-128"/>
            </a:endParaRPr>
          </a:p>
          <a:p>
            <a:pPr marL="0" indent="0">
              <a:buNone/>
            </a:pPr>
            <a:r>
              <a:rPr lang="en-US" altLang="ja-JP" sz="3600" dirty="0">
                <a:latin typeface="ＭＳ ゴシック" panose="020B0609070205080204" pitchFamily="49" charset="-128"/>
                <a:ea typeface="ＭＳ ゴシック" panose="020B0609070205080204" pitchFamily="49" charset="-128"/>
              </a:rPr>
              <a:t>4</a:t>
            </a:r>
            <a:r>
              <a:rPr lang="ja-JP" altLang="en-US" sz="3600" dirty="0">
                <a:latin typeface="ＭＳ ゴシック" panose="020B0609070205080204" pitchFamily="49" charset="-128"/>
                <a:ea typeface="ＭＳ ゴシック" panose="020B0609070205080204" pitchFamily="49" charset="-128"/>
              </a:rPr>
              <a:t>　重心が外側に移動し角付けが緩んでしまう</a:t>
            </a:r>
            <a:endParaRPr lang="en-US" altLang="ja-JP" sz="3600" dirty="0">
              <a:latin typeface="ＭＳ ゴシック" panose="020B0609070205080204" pitchFamily="49" charset="-128"/>
              <a:ea typeface="ＭＳ ゴシック" panose="020B0609070205080204" pitchFamily="49" charset="-128"/>
            </a:endParaRPr>
          </a:p>
          <a:p>
            <a:pPr marL="0" indent="0">
              <a:buNone/>
            </a:pPr>
            <a:r>
              <a:rPr lang="ja-JP" altLang="en-US" sz="3600" dirty="0">
                <a:latin typeface="ＭＳ ゴシック" panose="020B0609070205080204" pitchFamily="49" charset="-128"/>
                <a:ea typeface="ＭＳ ゴシック" panose="020B0609070205080204" pitchFamily="49" charset="-128"/>
              </a:rPr>
              <a:t>　　（外脚荷重の際、腰がついて行ってしまう）</a:t>
            </a:r>
            <a:endParaRPr lang="en-US" altLang="ja-JP" sz="3600" dirty="0">
              <a:latin typeface="ＭＳ ゴシック" panose="020B0609070205080204" pitchFamily="49" charset="-128"/>
              <a:ea typeface="ＭＳ ゴシック" panose="020B0609070205080204" pitchFamily="49" charset="-128"/>
            </a:endParaRPr>
          </a:p>
          <a:p>
            <a:pPr marL="0" indent="0">
              <a:buNone/>
            </a:pPr>
            <a:endParaRPr lang="en-US" altLang="ja-JP" sz="3600" dirty="0"/>
          </a:p>
          <a:p>
            <a:pPr marL="0" indent="0">
              <a:buNone/>
            </a:pPr>
            <a:endParaRPr kumimoji="1" lang="en-US" altLang="ja-JP" sz="3600" dirty="0"/>
          </a:p>
          <a:p>
            <a:endParaRPr lang="en-US" altLang="ja-JP" sz="3600" dirty="0"/>
          </a:p>
          <a:p>
            <a:endParaRPr kumimoji="1" lang="ja-JP" altLang="en-US" sz="3600" dirty="0"/>
          </a:p>
        </p:txBody>
      </p:sp>
    </p:spTree>
    <p:extLst>
      <p:ext uri="{BB962C8B-B14F-4D97-AF65-F5344CB8AC3E}">
        <p14:creationId xmlns:p14="http://schemas.microsoft.com/office/powerpoint/2010/main" val="3285083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wipe(down)">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additive="base">
                                        <p:cTn id="2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 calcmode="lin" valueType="num">
                                      <p:cBhvr additive="base">
                                        <p:cTn id="2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 calcmode="lin" valueType="num">
                                      <p:cBhvr additive="base">
                                        <p:cTn id="3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3">
                                            <p:txEl>
                                              <p:pRg st="8" end="8"/>
                                            </p:txEl>
                                          </p:spTgt>
                                        </p:tgtEl>
                                        <p:attrNameLst>
                                          <p:attrName>style.visibility</p:attrName>
                                        </p:attrNameLst>
                                      </p:cBhvr>
                                      <p:to>
                                        <p:strVal val="visible"/>
                                      </p:to>
                                    </p:set>
                                    <p:anim calcmode="lin" valueType="num">
                                      <p:cBhvr additive="base">
                                        <p:cTn id="4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E9399E-7D0B-4D74-A825-780269A454B0}"/>
              </a:ext>
            </a:extLst>
          </p:cNvPr>
          <p:cNvSpPr>
            <a:spLocks noGrp="1"/>
          </p:cNvSpPr>
          <p:nvPr>
            <p:ph type="title"/>
          </p:nvPr>
        </p:nvSpPr>
        <p:spPr>
          <a:xfrm>
            <a:off x="817376" y="741230"/>
            <a:ext cx="10989924" cy="1345298"/>
          </a:xfrm>
        </p:spPr>
        <p:txBody>
          <a:bodyPr>
            <a:normAutofit/>
          </a:bodyPr>
          <a:lstStyle/>
          <a:p>
            <a:r>
              <a:rPr kumimoji="1" lang="ja-JP" altLang="en-US" sz="4000" dirty="0">
                <a:latin typeface="ＭＳ ゴシック" panose="020B0609070205080204" pitchFamily="49" charset="-128"/>
                <a:ea typeface="ＭＳ ゴシック" panose="020B0609070205080204" pitchFamily="49" charset="-128"/>
              </a:rPr>
              <a:t>その３</a:t>
            </a:r>
            <a:br>
              <a:rPr kumimoji="1" lang="en-US" altLang="ja-JP" sz="4000" dirty="0">
                <a:latin typeface="ＭＳ ゴシック" panose="020B0609070205080204" pitchFamily="49" charset="-128"/>
                <a:ea typeface="ＭＳ ゴシック" panose="020B0609070205080204" pitchFamily="49" charset="-128"/>
              </a:rPr>
            </a:br>
            <a:r>
              <a:rPr kumimoji="1" lang="ja-JP" altLang="en-US" sz="4000" dirty="0">
                <a:latin typeface="ＭＳ ゴシック" panose="020B0609070205080204" pitchFamily="49" charset="-128"/>
                <a:ea typeface="ＭＳ ゴシック" panose="020B0609070205080204" pitchFamily="49" charset="-128"/>
              </a:rPr>
              <a:t>　スキー教程の動作要領</a:t>
            </a:r>
            <a:r>
              <a:rPr lang="ja-JP" altLang="en-US" sz="4000" dirty="0">
                <a:latin typeface="ＭＳ ゴシック" panose="020B0609070205080204" pitchFamily="49" charset="-128"/>
                <a:ea typeface="ＭＳ ゴシック" panose="020B0609070205080204" pitchFamily="49" charset="-128"/>
              </a:rPr>
              <a:t>をチェック</a:t>
            </a:r>
            <a:endParaRPr kumimoji="1" lang="ja-JP" altLang="en-US" sz="4000" dirty="0">
              <a:latin typeface="ＭＳ ゴシック" panose="020B0609070205080204" pitchFamily="49" charset="-128"/>
              <a:ea typeface="ＭＳ ゴシック" panose="020B0609070205080204" pitchFamily="49" charset="-128"/>
            </a:endParaRPr>
          </a:p>
        </p:txBody>
      </p:sp>
      <p:sp>
        <p:nvSpPr>
          <p:cNvPr id="3" name="コンテンツ プレースホルダー 2">
            <a:extLst>
              <a:ext uri="{FF2B5EF4-FFF2-40B4-BE49-F238E27FC236}">
                <a16:creationId xmlns:a16="http://schemas.microsoft.com/office/drawing/2014/main" id="{F5E4E415-D36E-4EA7-A427-BE0264B84A4D}"/>
              </a:ext>
            </a:extLst>
          </p:cNvPr>
          <p:cNvSpPr>
            <a:spLocks noGrp="1"/>
          </p:cNvSpPr>
          <p:nvPr>
            <p:ph idx="1"/>
          </p:nvPr>
        </p:nvSpPr>
        <p:spPr>
          <a:xfrm>
            <a:off x="817376" y="1999695"/>
            <a:ext cx="10705839" cy="4472126"/>
          </a:xfrm>
        </p:spPr>
        <p:txBody>
          <a:bodyPr>
            <a:normAutofit/>
          </a:bodyPr>
          <a:lstStyle/>
          <a:p>
            <a:endParaRPr kumimoji="1" lang="ja-JP" altLang="en-US" sz="3600" dirty="0"/>
          </a:p>
        </p:txBody>
      </p:sp>
    </p:spTree>
    <p:extLst>
      <p:ext uri="{BB962C8B-B14F-4D97-AF65-F5344CB8AC3E}">
        <p14:creationId xmlns:p14="http://schemas.microsoft.com/office/powerpoint/2010/main" val="7605800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9410475-C037-48F4-8C25-CF493D6B59EE}"/>
              </a:ext>
            </a:extLst>
          </p:cNvPr>
          <p:cNvSpPr>
            <a:spLocks noGrp="1"/>
          </p:cNvSpPr>
          <p:nvPr>
            <p:ph type="title"/>
          </p:nvPr>
        </p:nvSpPr>
        <p:spPr>
          <a:xfrm>
            <a:off x="727969" y="4375394"/>
            <a:ext cx="10733103" cy="2482607"/>
          </a:xfrm>
        </p:spPr>
        <p:txBody>
          <a:bodyPr>
            <a:normAutofit fontScale="90000"/>
          </a:bodyPr>
          <a:lstStyle/>
          <a:p>
            <a:r>
              <a:rPr lang="ja-JP" altLang="en-US" sz="3100" dirty="0"/>
              <a:t>　</a:t>
            </a:r>
            <a:r>
              <a:rPr lang="ja-JP" altLang="en-US" sz="2700" dirty="0">
                <a:latin typeface="ＭＳ ゴシック" panose="020B0609070205080204" pitchFamily="49" charset="-128"/>
                <a:ea typeface="ＭＳ ゴシック" panose="020B0609070205080204" pitchFamily="49" charset="-128"/>
              </a:rPr>
              <a:t>重要なのは</a:t>
            </a:r>
            <a:r>
              <a:rPr lang="ja-JP" altLang="en-US" sz="2700" dirty="0">
                <a:solidFill>
                  <a:srgbClr val="FF0000"/>
                </a:solidFill>
                <a:latin typeface="ＭＳ ゴシック" panose="020B0609070205080204" pitchFamily="49" charset="-128"/>
                <a:ea typeface="ＭＳ ゴシック" panose="020B0609070205080204" pitchFamily="49" charset="-128"/>
              </a:rPr>
              <a:t>プルークの開きだし</a:t>
            </a:r>
            <a:r>
              <a:rPr lang="ja-JP" altLang="en-US" sz="2700" dirty="0">
                <a:latin typeface="ＭＳ ゴシック" panose="020B0609070205080204" pitchFamily="49" charset="-128"/>
                <a:ea typeface="ＭＳ ゴシック" panose="020B0609070205080204" pitchFamily="49" charset="-128"/>
              </a:rPr>
              <a:t>（外スキーの開きだし）から外スキーへの</a:t>
            </a:r>
            <a:r>
              <a:rPr lang="ja-JP" altLang="en-US" sz="2700" dirty="0">
                <a:solidFill>
                  <a:srgbClr val="FF0000"/>
                </a:solidFill>
                <a:latin typeface="ＭＳ ゴシック" panose="020B0609070205080204" pitchFamily="49" charset="-128"/>
                <a:ea typeface="ＭＳ ゴシック" panose="020B0609070205080204" pitchFamily="49" charset="-128"/>
              </a:rPr>
              <a:t>荷重の移し替え</a:t>
            </a:r>
            <a:br>
              <a:rPr lang="en-US" altLang="ja-JP" sz="2700" dirty="0">
                <a:latin typeface="ＭＳ ゴシック" panose="020B0609070205080204" pitchFamily="49" charset="-128"/>
                <a:ea typeface="ＭＳ ゴシック" panose="020B0609070205080204" pitchFamily="49" charset="-128"/>
              </a:rPr>
            </a:br>
            <a:br>
              <a:rPr lang="en-US" altLang="ja-JP" sz="2700" dirty="0">
                <a:latin typeface="ＭＳ ゴシック" panose="020B0609070205080204" pitchFamily="49" charset="-128"/>
                <a:ea typeface="ＭＳ ゴシック" panose="020B0609070205080204" pitchFamily="49" charset="-128"/>
              </a:rPr>
            </a:br>
            <a:r>
              <a:rPr lang="ja-JP" altLang="en-US" sz="2700" dirty="0">
                <a:latin typeface="ＭＳ ゴシック" panose="020B0609070205080204" pitchFamily="49" charset="-128"/>
                <a:ea typeface="ＭＳ ゴシック" panose="020B0609070205080204" pitchFamily="49" charset="-128"/>
              </a:rPr>
              <a:t>　</a:t>
            </a:r>
            <a:r>
              <a:rPr kumimoji="1" lang="ja-JP" altLang="en-US" sz="2700" dirty="0">
                <a:latin typeface="ＭＳ ゴシック" panose="020B0609070205080204" pitchFamily="49" charset="-128"/>
                <a:ea typeface="ＭＳ ゴシック" panose="020B0609070205080204" pitchFamily="49" charset="-128"/>
              </a:rPr>
              <a:t>プルークの開きだしは伸脚で角付けをするため</a:t>
            </a:r>
            <a:br>
              <a:rPr kumimoji="1" lang="en-US" altLang="ja-JP" sz="2700" dirty="0">
                <a:latin typeface="ＭＳ ゴシック" panose="020B0609070205080204" pitchFamily="49" charset="-128"/>
                <a:ea typeface="ＭＳ ゴシック" panose="020B0609070205080204" pitchFamily="49" charset="-128"/>
              </a:rPr>
            </a:br>
            <a:r>
              <a:rPr kumimoji="1" lang="ja-JP" altLang="en-US" sz="2700" dirty="0">
                <a:latin typeface="ＭＳ ゴシック" panose="020B0609070205080204" pitchFamily="49" charset="-128"/>
                <a:ea typeface="ＭＳ ゴシック" panose="020B0609070205080204" pitchFamily="49" charset="-128"/>
              </a:rPr>
              <a:t>　外脚荷重は</a:t>
            </a:r>
            <a:r>
              <a:rPr kumimoji="1" lang="ja-JP" altLang="en-US" sz="2700" dirty="0">
                <a:solidFill>
                  <a:srgbClr val="FF0000"/>
                </a:solidFill>
                <a:latin typeface="ＭＳ ゴシック" panose="020B0609070205080204" pitchFamily="49" charset="-128"/>
                <a:ea typeface="ＭＳ ゴシック" panose="020B0609070205080204" pitchFamily="49" charset="-128"/>
              </a:rPr>
              <a:t>伸脚</a:t>
            </a:r>
            <a:r>
              <a:rPr kumimoji="1" lang="ja-JP" altLang="en-US" sz="2700" dirty="0">
                <a:latin typeface="ＭＳ ゴシック" panose="020B0609070205080204" pitchFamily="49" charset="-128"/>
                <a:ea typeface="ＭＳ ゴシック" panose="020B0609070205080204" pitchFamily="49" charset="-128"/>
              </a:rPr>
              <a:t>で行う</a:t>
            </a:r>
            <a:br>
              <a:rPr kumimoji="1" lang="en-US" altLang="ja-JP" sz="2700" dirty="0">
                <a:latin typeface="ＭＳ ゴシック" panose="020B0609070205080204" pitchFamily="49" charset="-128"/>
                <a:ea typeface="ＭＳ ゴシック" panose="020B0609070205080204" pitchFamily="49" charset="-128"/>
              </a:rPr>
            </a:br>
            <a:br>
              <a:rPr kumimoji="1" lang="en-US" altLang="ja-JP" sz="2700" dirty="0">
                <a:latin typeface="ＭＳ ゴシック" panose="020B0609070205080204" pitchFamily="49" charset="-128"/>
                <a:ea typeface="ＭＳ ゴシック" panose="020B0609070205080204" pitchFamily="49" charset="-128"/>
              </a:rPr>
            </a:br>
            <a:r>
              <a:rPr kumimoji="1" lang="ja-JP" altLang="en-US" sz="2700" dirty="0">
                <a:latin typeface="ＭＳ ゴシック" panose="020B0609070205080204" pitchFamily="49" charset="-128"/>
                <a:ea typeface="ＭＳ ゴシック" panose="020B0609070205080204" pitchFamily="49" charset="-128"/>
              </a:rPr>
              <a:t>　</a:t>
            </a:r>
            <a:r>
              <a:rPr kumimoji="1" lang="ja-JP" altLang="en-US" sz="2700" dirty="0">
                <a:solidFill>
                  <a:srgbClr val="0070C0"/>
                </a:solidFill>
                <a:latin typeface="ＭＳ ゴシック" panose="020B0609070205080204" pitchFamily="49" charset="-128"/>
                <a:ea typeface="ＭＳ ゴシック" panose="020B0609070205080204" pitchFamily="49" charset="-128"/>
              </a:rPr>
              <a:t>注意：伸脚の際脚を突っ張り過ぎない</a:t>
            </a:r>
            <a:br>
              <a:rPr kumimoji="1" lang="en-US" altLang="ja-JP" sz="2700" dirty="0"/>
            </a:br>
            <a:endParaRPr kumimoji="1" lang="ja-JP" altLang="en-US" sz="2700" dirty="0"/>
          </a:p>
        </p:txBody>
      </p:sp>
      <p:sp>
        <p:nvSpPr>
          <p:cNvPr id="3" name="コンテンツ プレースホルダー 2">
            <a:extLst>
              <a:ext uri="{FF2B5EF4-FFF2-40B4-BE49-F238E27FC236}">
                <a16:creationId xmlns:a16="http://schemas.microsoft.com/office/drawing/2014/main" id="{152969C0-AF74-4260-B053-670EDD63A24D}"/>
              </a:ext>
            </a:extLst>
          </p:cNvPr>
          <p:cNvSpPr>
            <a:spLocks noGrp="1"/>
          </p:cNvSpPr>
          <p:nvPr>
            <p:ph idx="1"/>
          </p:nvPr>
        </p:nvSpPr>
        <p:spPr>
          <a:xfrm>
            <a:off x="408371" y="250795"/>
            <a:ext cx="11629749" cy="876669"/>
          </a:xfrm>
        </p:spPr>
        <p:txBody>
          <a:bodyPr/>
          <a:lstStyle/>
          <a:p>
            <a:pPr marL="0" indent="0">
              <a:buNone/>
            </a:pPr>
            <a:r>
              <a:rPr kumimoji="1" lang="ja-JP" altLang="en-US" sz="4000" dirty="0">
                <a:latin typeface="ＭＳ ゴシック" panose="020B0609070205080204" pitchFamily="49" charset="-128"/>
                <a:ea typeface="ＭＳ ゴシック" panose="020B0609070205080204" pitchFamily="49" charset="-128"/>
              </a:rPr>
              <a:t>プルークボーゲン</a:t>
            </a:r>
            <a:endParaRPr kumimoji="1" lang="en-US" altLang="ja-JP" sz="4000" dirty="0">
              <a:latin typeface="ＭＳ ゴシック" panose="020B0609070205080204" pitchFamily="49" charset="-128"/>
              <a:ea typeface="ＭＳ ゴシック" panose="020B0609070205080204" pitchFamily="49" charset="-128"/>
            </a:endParaRPr>
          </a:p>
          <a:p>
            <a:endParaRPr lang="en-US" altLang="ja-JP" dirty="0"/>
          </a:p>
          <a:p>
            <a:endParaRPr kumimoji="1" lang="ja-JP" altLang="en-US" dirty="0"/>
          </a:p>
        </p:txBody>
      </p:sp>
      <p:pic>
        <p:nvPicPr>
          <p:cNvPr id="5" name="図 4">
            <a:extLst>
              <a:ext uri="{FF2B5EF4-FFF2-40B4-BE49-F238E27FC236}">
                <a16:creationId xmlns:a16="http://schemas.microsoft.com/office/drawing/2014/main" id="{3BA57FD2-0E57-45A8-96AD-76A7E058E4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98337" y="1235555"/>
            <a:ext cx="3754915" cy="3031748"/>
          </a:xfrm>
          <a:prstGeom prst="rect">
            <a:avLst/>
          </a:prstGeom>
        </p:spPr>
      </p:pic>
      <p:pic>
        <p:nvPicPr>
          <p:cNvPr id="7" name="図 6">
            <a:extLst>
              <a:ext uri="{FF2B5EF4-FFF2-40B4-BE49-F238E27FC236}">
                <a16:creationId xmlns:a16="http://schemas.microsoft.com/office/drawing/2014/main" id="{A9885A79-A997-4B52-A91C-3E00E88A276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15438" y="1235555"/>
            <a:ext cx="3754915" cy="2937783"/>
          </a:xfrm>
          <a:prstGeom prst="rect">
            <a:avLst/>
          </a:prstGeom>
        </p:spPr>
      </p:pic>
    </p:spTree>
    <p:extLst>
      <p:ext uri="{BB962C8B-B14F-4D97-AF65-F5344CB8AC3E}">
        <p14:creationId xmlns:p14="http://schemas.microsoft.com/office/powerpoint/2010/main" val="1680154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E9399E-7D0B-4D74-A825-780269A454B0}"/>
              </a:ext>
            </a:extLst>
          </p:cNvPr>
          <p:cNvSpPr>
            <a:spLocks noGrp="1"/>
          </p:cNvSpPr>
          <p:nvPr>
            <p:ph type="title"/>
          </p:nvPr>
        </p:nvSpPr>
        <p:spPr>
          <a:xfrm>
            <a:off x="310718" y="0"/>
            <a:ext cx="11540971" cy="1944209"/>
          </a:xfrm>
        </p:spPr>
        <p:txBody>
          <a:bodyPr>
            <a:noAutofit/>
          </a:bodyPr>
          <a:lstStyle/>
          <a:p>
            <a:r>
              <a:rPr kumimoji="1" lang="ja-JP" altLang="en-US" sz="3200" dirty="0">
                <a:latin typeface="ＭＳ ゴシック" panose="020B0609070205080204" pitchFamily="49" charset="-128"/>
                <a:ea typeface="ＭＳ ゴシック" panose="020B0609070205080204" pitchFamily="49" charset="-128"/>
              </a:rPr>
              <a:t>　</a:t>
            </a:r>
            <a:r>
              <a:rPr kumimoji="1" lang="ja-JP" altLang="en-US" sz="4000" dirty="0">
                <a:latin typeface="ＭＳ ゴシック" panose="020B0609070205080204" pitchFamily="49" charset="-128"/>
                <a:ea typeface="ＭＳ ゴシック" panose="020B0609070205080204" pitchFamily="49" charset="-128"/>
              </a:rPr>
              <a:t>初歩のパラレルターン</a:t>
            </a:r>
            <a:r>
              <a:rPr kumimoji="1" lang="en-US" altLang="ja-JP" sz="4000" dirty="0">
                <a:latin typeface="ＭＳ ゴシック" panose="020B0609070205080204" pitchFamily="49" charset="-128"/>
                <a:ea typeface="ＭＳ ゴシック" panose="020B0609070205080204" pitchFamily="49" charset="-128"/>
              </a:rPr>
              <a:t>Ⅰ</a:t>
            </a:r>
            <a:br>
              <a:rPr kumimoji="1" lang="en-US" altLang="ja-JP" sz="3200" dirty="0">
                <a:latin typeface="ＭＳ ゴシック" panose="020B0609070205080204" pitchFamily="49" charset="-128"/>
                <a:ea typeface="ＭＳ ゴシック" panose="020B0609070205080204" pitchFamily="49" charset="-128"/>
              </a:rPr>
            </a:br>
            <a:r>
              <a:rPr kumimoji="1" lang="ja-JP" altLang="en-US" sz="3200" dirty="0">
                <a:latin typeface="ＭＳ ゴシック" panose="020B0609070205080204" pitchFamily="49" charset="-128"/>
                <a:ea typeface="ＭＳ ゴシック" panose="020B0609070205080204" pitchFamily="49" charset="-128"/>
              </a:rPr>
              <a:t>　　　　　　　　　</a:t>
            </a:r>
            <a:r>
              <a:rPr kumimoji="1" lang="ja-JP" altLang="en-US" sz="3200" dirty="0">
                <a:solidFill>
                  <a:srgbClr val="FF0000"/>
                </a:solidFill>
                <a:latin typeface="ＭＳ ゴシック" panose="020B0609070205080204" pitchFamily="49" charset="-128"/>
                <a:ea typeface="ＭＳ ゴシック" panose="020B0609070205080204" pitchFamily="49" charset="-128"/>
              </a:rPr>
              <a:t>プルークの開きだし</a:t>
            </a:r>
            <a:r>
              <a:rPr kumimoji="1" lang="ja-JP" altLang="en-US" sz="3200" dirty="0">
                <a:latin typeface="ＭＳ ゴシック" panose="020B0609070205080204" pitchFamily="49" charset="-128"/>
                <a:ea typeface="ＭＳ ゴシック" panose="020B0609070205080204" pitchFamily="49" charset="-128"/>
              </a:rPr>
              <a:t>から外脚荷重　　　</a:t>
            </a:r>
            <a:br>
              <a:rPr kumimoji="1" lang="en-US" altLang="ja-JP" sz="3200" dirty="0">
                <a:latin typeface="ＭＳ ゴシック" panose="020B0609070205080204" pitchFamily="49" charset="-128"/>
                <a:ea typeface="ＭＳ ゴシック" panose="020B0609070205080204" pitchFamily="49" charset="-128"/>
              </a:rPr>
            </a:br>
            <a:r>
              <a:rPr kumimoji="1" lang="ja-JP" altLang="en-US" sz="3200" dirty="0">
                <a:latin typeface="ＭＳ ゴシック" panose="020B0609070205080204" pitchFamily="49" charset="-128"/>
                <a:ea typeface="ＭＳ ゴシック" panose="020B0609070205080204" pitchFamily="49" charset="-128"/>
              </a:rPr>
              <a:t>　　　　　　　　　　　　</a:t>
            </a:r>
            <a:r>
              <a:rPr lang="ja-JP" altLang="en-US" sz="3200" dirty="0">
                <a:latin typeface="ＭＳ ゴシック" panose="020B0609070205080204" pitchFamily="49" charset="-128"/>
                <a:ea typeface="ＭＳ ゴシック" panose="020B0609070205080204" pitchFamily="49" charset="-128"/>
              </a:rPr>
              <a:t>外脚荷重の高い姿勢の斜滑降</a:t>
            </a:r>
            <a:r>
              <a:rPr kumimoji="1" lang="ja-JP" altLang="en-US" sz="3200" dirty="0"/>
              <a:t>　　</a:t>
            </a:r>
          </a:p>
        </p:txBody>
      </p:sp>
      <p:pic>
        <p:nvPicPr>
          <p:cNvPr id="5" name="コンテンツ プレースホルダー 4">
            <a:extLst>
              <a:ext uri="{FF2B5EF4-FFF2-40B4-BE49-F238E27FC236}">
                <a16:creationId xmlns:a16="http://schemas.microsoft.com/office/drawing/2014/main" id="{4584AA0F-FE26-458D-B9D3-DA320C766F5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86938" y="1391544"/>
            <a:ext cx="905001" cy="1000265"/>
          </a:xfrm>
        </p:spPr>
      </p:pic>
      <p:pic>
        <p:nvPicPr>
          <p:cNvPr id="7" name="図 6">
            <a:extLst>
              <a:ext uri="{FF2B5EF4-FFF2-40B4-BE49-F238E27FC236}">
                <a16:creationId xmlns:a16="http://schemas.microsoft.com/office/drawing/2014/main" id="{FD98CE86-A8C0-4A9E-86C2-B2FC01B8070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09724" y="1797040"/>
            <a:ext cx="914528" cy="981212"/>
          </a:xfrm>
          <a:prstGeom prst="rect">
            <a:avLst/>
          </a:prstGeom>
        </p:spPr>
      </p:pic>
      <p:pic>
        <p:nvPicPr>
          <p:cNvPr id="9" name="図 8">
            <a:extLst>
              <a:ext uri="{FF2B5EF4-FFF2-40B4-BE49-F238E27FC236}">
                <a16:creationId xmlns:a16="http://schemas.microsoft.com/office/drawing/2014/main" id="{4B235211-E698-463A-9E1C-14B447BA29B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42038" y="2356214"/>
            <a:ext cx="1200318" cy="943107"/>
          </a:xfrm>
          <a:prstGeom prst="rect">
            <a:avLst/>
          </a:prstGeom>
        </p:spPr>
      </p:pic>
      <p:pic>
        <p:nvPicPr>
          <p:cNvPr id="11" name="図 10">
            <a:extLst>
              <a:ext uri="{FF2B5EF4-FFF2-40B4-BE49-F238E27FC236}">
                <a16:creationId xmlns:a16="http://schemas.microsoft.com/office/drawing/2014/main" id="{FAA3258F-39DB-42EC-9D60-D247B0A24C4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00821" y="3483074"/>
            <a:ext cx="1295581" cy="943107"/>
          </a:xfrm>
          <a:prstGeom prst="rect">
            <a:avLst/>
          </a:prstGeom>
        </p:spPr>
      </p:pic>
      <p:pic>
        <p:nvPicPr>
          <p:cNvPr id="13" name="図 12">
            <a:extLst>
              <a:ext uri="{FF2B5EF4-FFF2-40B4-BE49-F238E27FC236}">
                <a16:creationId xmlns:a16="http://schemas.microsoft.com/office/drawing/2014/main" id="{4BAE059A-B912-447A-93B5-5815D227394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229448" y="4523445"/>
            <a:ext cx="1342297" cy="1184379"/>
          </a:xfrm>
          <a:prstGeom prst="rect">
            <a:avLst/>
          </a:prstGeom>
        </p:spPr>
      </p:pic>
      <p:pic>
        <p:nvPicPr>
          <p:cNvPr id="15" name="図 14">
            <a:extLst>
              <a:ext uri="{FF2B5EF4-FFF2-40B4-BE49-F238E27FC236}">
                <a16:creationId xmlns:a16="http://schemas.microsoft.com/office/drawing/2014/main" id="{1DBA7798-5E14-44DC-846F-9BABDFDA513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083859" y="5260225"/>
            <a:ext cx="1533029" cy="1330388"/>
          </a:xfrm>
          <a:prstGeom prst="rect">
            <a:avLst/>
          </a:prstGeom>
        </p:spPr>
      </p:pic>
      <p:sp>
        <p:nvSpPr>
          <p:cNvPr id="3" name="正方形/長方形 2">
            <a:extLst>
              <a:ext uri="{FF2B5EF4-FFF2-40B4-BE49-F238E27FC236}">
                <a16:creationId xmlns:a16="http://schemas.microsoft.com/office/drawing/2014/main" id="{987DF8D4-4E39-4394-83D7-FAC361D5FE2E}"/>
              </a:ext>
            </a:extLst>
          </p:cNvPr>
          <p:cNvSpPr/>
          <p:nvPr/>
        </p:nvSpPr>
        <p:spPr>
          <a:xfrm>
            <a:off x="5107618" y="5902408"/>
            <a:ext cx="6894991" cy="830997"/>
          </a:xfrm>
          <a:prstGeom prst="rect">
            <a:avLst/>
          </a:prstGeom>
        </p:spPr>
        <p:txBody>
          <a:bodyPr wrap="square">
            <a:spAutoFit/>
          </a:bodyPr>
          <a:lstStyle/>
          <a:p>
            <a:r>
              <a:rPr lang="ja-JP" altLang="en-US" sz="2400" dirty="0">
                <a:solidFill>
                  <a:srgbClr val="FF0000"/>
                </a:solidFill>
                <a:latin typeface="ＭＳ ゴシック" panose="020B0609070205080204" pitchFamily="49" charset="-128"/>
                <a:ea typeface="ＭＳ ゴシック" panose="020B0609070205080204" pitchFamily="49" charset="-128"/>
              </a:rPr>
              <a:t>ポイントは</a:t>
            </a:r>
            <a:endParaRPr lang="en-US" altLang="ja-JP" sz="2400" dirty="0">
              <a:solidFill>
                <a:srgbClr val="FF0000"/>
              </a:solidFill>
              <a:latin typeface="ＭＳ ゴシック" panose="020B0609070205080204" pitchFamily="49" charset="-128"/>
              <a:ea typeface="ＭＳ ゴシック" panose="020B0609070205080204" pitchFamily="49" charset="-128"/>
            </a:endParaRPr>
          </a:p>
          <a:p>
            <a:r>
              <a:rPr lang="ja-JP" altLang="en-US" sz="2400" dirty="0">
                <a:solidFill>
                  <a:srgbClr val="FF0000"/>
                </a:solidFill>
                <a:latin typeface="ＭＳ ゴシック" panose="020B0609070205080204" pitchFamily="49" charset="-128"/>
                <a:ea typeface="ＭＳ ゴシック" panose="020B0609070205080204" pitchFamily="49" charset="-128"/>
              </a:rPr>
              <a:t>切り替えゾーンまで外脚（谷脚）荷重を保つこと</a:t>
            </a:r>
            <a:endParaRPr kumimoji="1" lang="ja-JP" altLang="en-US" sz="2400" dirty="0">
              <a:solidFill>
                <a:srgbClr val="FF0000"/>
              </a:solidFill>
              <a:latin typeface="ＭＳ ゴシック" panose="020B0609070205080204" pitchFamily="49" charset="-128"/>
              <a:ea typeface="ＭＳ ゴシック" panose="020B0609070205080204" pitchFamily="49" charset="-128"/>
            </a:endParaRPr>
          </a:p>
        </p:txBody>
      </p:sp>
      <p:sp>
        <p:nvSpPr>
          <p:cNvPr id="4" name="正方形/長方形 3">
            <a:extLst>
              <a:ext uri="{FF2B5EF4-FFF2-40B4-BE49-F238E27FC236}">
                <a16:creationId xmlns:a16="http://schemas.microsoft.com/office/drawing/2014/main" id="{5127AB9F-7C16-439B-8FCD-322893A1C6E9}"/>
              </a:ext>
            </a:extLst>
          </p:cNvPr>
          <p:cNvSpPr/>
          <p:nvPr/>
        </p:nvSpPr>
        <p:spPr>
          <a:xfrm>
            <a:off x="32899" y="3225852"/>
            <a:ext cx="6096000" cy="1323439"/>
          </a:xfrm>
          <a:prstGeom prst="rect">
            <a:avLst/>
          </a:prstGeom>
        </p:spPr>
        <p:txBody>
          <a:bodyPr>
            <a:spAutoFit/>
          </a:bodyPr>
          <a:lstStyle/>
          <a:p>
            <a:r>
              <a:rPr kumimoji="1" lang="ja-JP" altLang="en-US" sz="2000" dirty="0">
                <a:latin typeface="ＭＳ ゴシック" panose="020B0609070205080204" pitchFamily="49" charset="-128"/>
                <a:ea typeface="ＭＳ ゴシック" panose="020B0609070205080204" pitchFamily="49" charset="-128"/>
              </a:rPr>
              <a:t>外スキーの開きだしから外脚荷重でまわる動作はプルークボーゲンと同じ</a:t>
            </a:r>
            <a:endParaRPr kumimoji="1" lang="en-US" altLang="ja-JP" sz="2000" dirty="0">
              <a:latin typeface="ＭＳ ゴシック" panose="020B0609070205080204" pitchFamily="49" charset="-128"/>
              <a:ea typeface="ＭＳ ゴシック" panose="020B0609070205080204" pitchFamily="49" charset="-128"/>
            </a:endParaRPr>
          </a:p>
          <a:p>
            <a:r>
              <a:rPr lang="ja-JP" altLang="en-US" sz="2000" dirty="0">
                <a:latin typeface="ＭＳ ゴシック" panose="020B0609070205080204" pitchFamily="49" charset="-128"/>
                <a:ea typeface="ＭＳ ゴシック" panose="020B0609070205080204" pitchFamily="49" charset="-128"/>
              </a:rPr>
              <a:t>ターンの繋ぎに高い姿勢の斜滑降が入ってくる</a:t>
            </a:r>
            <a:endParaRPr lang="en-US" altLang="ja-JP" sz="2000" dirty="0">
              <a:latin typeface="ＭＳ ゴシック" panose="020B0609070205080204" pitchFamily="49" charset="-128"/>
              <a:ea typeface="ＭＳ ゴシック" panose="020B0609070205080204" pitchFamily="49" charset="-128"/>
            </a:endParaRPr>
          </a:p>
          <a:p>
            <a:r>
              <a:rPr kumimoji="1" lang="ja-JP" altLang="en-US" sz="2000" dirty="0">
                <a:latin typeface="ＭＳ ゴシック" panose="020B0609070205080204" pitchFamily="49" charset="-128"/>
                <a:ea typeface="ＭＳ ゴシック" panose="020B0609070205080204" pitchFamily="49" charset="-128"/>
              </a:rPr>
              <a:t>斜滑降は外脚（谷脚）荷重が原則</a:t>
            </a:r>
            <a:endParaRPr kumimoji="1" lang="en-US" altLang="ja-JP" sz="2000" dirty="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1540690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 calcmode="lin" valueType="num">
                                      <p:cBhvr additive="base">
                                        <p:cTn id="1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 calcmode="lin" valueType="num">
                                      <p:cBhvr additive="base">
                                        <p:cTn id="1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 calcmode="lin" valueType="num">
                                      <p:cBhvr additive="base">
                                        <p:cTn id="2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E9399E-7D0B-4D74-A825-780269A454B0}"/>
              </a:ext>
            </a:extLst>
          </p:cNvPr>
          <p:cNvSpPr>
            <a:spLocks noGrp="1"/>
          </p:cNvSpPr>
          <p:nvPr>
            <p:ph type="title"/>
          </p:nvPr>
        </p:nvSpPr>
        <p:spPr>
          <a:xfrm>
            <a:off x="251768" y="632743"/>
            <a:ext cx="11069823" cy="2391159"/>
          </a:xfrm>
        </p:spPr>
        <p:txBody>
          <a:bodyPr>
            <a:normAutofit fontScale="90000"/>
          </a:bodyPr>
          <a:lstStyle/>
          <a:p>
            <a:r>
              <a:rPr kumimoji="1" lang="ja-JP" altLang="en-US" dirty="0">
                <a:latin typeface="ＭＳ ゴシック" panose="020B0609070205080204" pitchFamily="49" charset="-128"/>
                <a:ea typeface="ＭＳ ゴシック" panose="020B0609070205080204" pitchFamily="49" charset="-128"/>
              </a:rPr>
              <a:t>初歩のパラレルターン</a:t>
            </a:r>
            <a:r>
              <a:rPr kumimoji="1" lang="en-US" altLang="ja-JP" dirty="0">
                <a:latin typeface="ＭＳ ゴシック" panose="020B0609070205080204" pitchFamily="49" charset="-128"/>
                <a:ea typeface="ＭＳ ゴシック" panose="020B0609070205080204" pitchFamily="49" charset="-128"/>
              </a:rPr>
              <a:t>Ⅱ</a:t>
            </a:r>
            <a:br>
              <a:rPr kumimoji="1" lang="en-US" altLang="ja-JP" dirty="0">
                <a:latin typeface="ＭＳ ゴシック" panose="020B0609070205080204" pitchFamily="49" charset="-128"/>
                <a:ea typeface="ＭＳ ゴシック" panose="020B0609070205080204" pitchFamily="49" charset="-128"/>
              </a:rPr>
            </a:br>
            <a:r>
              <a:rPr kumimoji="1" lang="ja-JP" altLang="en-US" dirty="0">
                <a:latin typeface="ＭＳ ゴシック" panose="020B0609070205080204" pitchFamily="49" charset="-128"/>
                <a:ea typeface="ＭＳ ゴシック" panose="020B0609070205080204" pitchFamily="49" charset="-128"/>
              </a:rPr>
              <a:t>　</a:t>
            </a:r>
            <a:br>
              <a:rPr kumimoji="1" lang="en-US" altLang="ja-JP" dirty="0">
                <a:latin typeface="ＭＳ ゴシック" panose="020B0609070205080204" pitchFamily="49" charset="-128"/>
                <a:ea typeface="ＭＳ ゴシック" panose="020B0609070205080204" pitchFamily="49" charset="-128"/>
              </a:rPr>
            </a:br>
            <a:r>
              <a:rPr kumimoji="1" lang="ja-JP" altLang="en-US" dirty="0">
                <a:latin typeface="ＭＳ ゴシック" panose="020B0609070205080204" pitchFamily="49" charset="-128"/>
                <a:ea typeface="ＭＳ ゴシック" panose="020B0609070205080204" pitchFamily="49" charset="-128"/>
              </a:rPr>
              <a:t>　</a:t>
            </a:r>
            <a:r>
              <a:rPr kumimoji="1" lang="ja-JP" altLang="en-US" sz="3600" dirty="0">
                <a:solidFill>
                  <a:srgbClr val="FF0000"/>
                </a:solidFill>
                <a:latin typeface="ＭＳ ゴシック" panose="020B0609070205080204" pitchFamily="49" charset="-128"/>
                <a:ea typeface="ＭＳ ゴシック" panose="020B0609070205080204" pitchFamily="49" charset="-128"/>
              </a:rPr>
              <a:t>外押し出し</a:t>
            </a:r>
            <a:r>
              <a:rPr kumimoji="1" lang="ja-JP" altLang="en-US" sz="3600" dirty="0">
                <a:latin typeface="ＭＳ ゴシック" panose="020B0609070205080204" pitchFamily="49" charset="-128"/>
                <a:ea typeface="ＭＳ ゴシック" panose="020B0609070205080204" pitchFamily="49" charset="-128"/>
              </a:rPr>
              <a:t>のプルークから</a:t>
            </a:r>
            <a:br>
              <a:rPr kumimoji="1" lang="en-US" altLang="ja-JP" sz="3600" dirty="0">
                <a:latin typeface="ＭＳ ゴシック" panose="020B0609070205080204" pitchFamily="49" charset="-128"/>
                <a:ea typeface="ＭＳ ゴシック" panose="020B0609070205080204" pitchFamily="49" charset="-128"/>
              </a:rPr>
            </a:br>
            <a:r>
              <a:rPr kumimoji="1" lang="ja-JP" altLang="en-US" sz="3600" dirty="0">
                <a:latin typeface="ＭＳ ゴシック" panose="020B0609070205080204" pitchFamily="49" charset="-128"/>
                <a:ea typeface="ＭＳ ゴシック" panose="020B0609070205080204" pitchFamily="49" charset="-128"/>
              </a:rPr>
              <a:t>　　　前に出て外脚荷重の斜滑降</a:t>
            </a:r>
            <a:br>
              <a:rPr kumimoji="1" lang="en-US" altLang="ja-JP" dirty="0"/>
            </a:br>
            <a:endParaRPr kumimoji="1" lang="ja-JP" altLang="en-US" dirty="0"/>
          </a:p>
        </p:txBody>
      </p:sp>
      <p:pic>
        <p:nvPicPr>
          <p:cNvPr id="5" name="コンテンツ プレースホルダー 4">
            <a:extLst>
              <a:ext uri="{FF2B5EF4-FFF2-40B4-BE49-F238E27FC236}">
                <a16:creationId xmlns:a16="http://schemas.microsoft.com/office/drawing/2014/main" id="{ABE57C8A-1C2B-43EA-993F-87684065784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183347" y="367140"/>
            <a:ext cx="1333686" cy="1257475"/>
          </a:xfrm>
        </p:spPr>
      </p:pic>
      <p:pic>
        <p:nvPicPr>
          <p:cNvPr id="7" name="図 6">
            <a:extLst>
              <a:ext uri="{FF2B5EF4-FFF2-40B4-BE49-F238E27FC236}">
                <a16:creationId xmlns:a16="http://schemas.microsoft.com/office/drawing/2014/main" id="{C320D589-8F26-4A56-BEF5-1592B9B65C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25766" y="1624615"/>
            <a:ext cx="1657581" cy="1638529"/>
          </a:xfrm>
          <a:prstGeom prst="rect">
            <a:avLst/>
          </a:prstGeom>
        </p:spPr>
      </p:pic>
      <p:pic>
        <p:nvPicPr>
          <p:cNvPr id="9" name="図 8">
            <a:extLst>
              <a:ext uri="{FF2B5EF4-FFF2-40B4-BE49-F238E27FC236}">
                <a16:creationId xmlns:a16="http://schemas.microsoft.com/office/drawing/2014/main" id="{646CEF62-B9BA-4D47-BE8F-5BD70ADEA7D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86679" y="3429000"/>
            <a:ext cx="2619741" cy="1962424"/>
          </a:xfrm>
          <a:prstGeom prst="rect">
            <a:avLst/>
          </a:prstGeom>
        </p:spPr>
      </p:pic>
      <p:pic>
        <p:nvPicPr>
          <p:cNvPr id="11" name="図 10">
            <a:extLst>
              <a:ext uri="{FF2B5EF4-FFF2-40B4-BE49-F238E27FC236}">
                <a16:creationId xmlns:a16="http://schemas.microsoft.com/office/drawing/2014/main" id="{1FFC8A56-B6EF-4275-8F1D-8B26777FED9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354556" y="4607739"/>
            <a:ext cx="2581835" cy="1883121"/>
          </a:xfrm>
          <a:prstGeom prst="rect">
            <a:avLst/>
          </a:prstGeom>
        </p:spPr>
      </p:pic>
      <p:sp>
        <p:nvSpPr>
          <p:cNvPr id="3" name="正方形/長方形 2">
            <a:extLst>
              <a:ext uri="{FF2B5EF4-FFF2-40B4-BE49-F238E27FC236}">
                <a16:creationId xmlns:a16="http://schemas.microsoft.com/office/drawing/2014/main" id="{7DF9D9C5-773A-402E-9CE9-922A599ACEF0}"/>
              </a:ext>
            </a:extLst>
          </p:cNvPr>
          <p:cNvSpPr/>
          <p:nvPr/>
        </p:nvSpPr>
        <p:spPr>
          <a:xfrm>
            <a:off x="251768" y="4237262"/>
            <a:ext cx="5660893" cy="2308324"/>
          </a:xfrm>
          <a:prstGeom prst="rect">
            <a:avLst/>
          </a:prstGeom>
        </p:spPr>
        <p:txBody>
          <a:bodyPr wrap="square">
            <a:spAutoFit/>
          </a:bodyPr>
          <a:lstStyle/>
          <a:p>
            <a:r>
              <a:rPr lang="ja-JP" altLang="en-US" sz="2400" dirty="0">
                <a:latin typeface="ＭＳ ゴシック" panose="020B0609070205080204" pitchFamily="49" charset="-128"/>
                <a:ea typeface="ＭＳ ゴシック" panose="020B0609070205080204" pitchFamily="49" charset="-128"/>
              </a:rPr>
              <a:t>外スキーの開きだしの表現が変わる</a:t>
            </a:r>
            <a:endParaRPr lang="en-US" altLang="ja-JP" sz="2400" dirty="0">
              <a:latin typeface="ＭＳ ゴシック" panose="020B0609070205080204" pitchFamily="49" charset="-128"/>
              <a:ea typeface="ＭＳ ゴシック" panose="020B0609070205080204" pitchFamily="49" charset="-128"/>
            </a:endParaRPr>
          </a:p>
          <a:p>
            <a:endParaRPr lang="en-US" altLang="ja-JP" sz="2400" dirty="0">
              <a:latin typeface="ＭＳ ゴシック" panose="020B0609070205080204" pitchFamily="49" charset="-128"/>
              <a:ea typeface="ＭＳ ゴシック" panose="020B0609070205080204" pitchFamily="49" charset="-128"/>
            </a:endParaRPr>
          </a:p>
          <a:p>
            <a:r>
              <a:rPr lang="ja-JP" altLang="en-US" sz="2400" dirty="0">
                <a:latin typeface="ＭＳ ゴシック" panose="020B0609070205080204" pitchFamily="49" charset="-128"/>
                <a:ea typeface="ＭＳ ゴシック" panose="020B0609070205080204" pitchFamily="49" charset="-128"/>
              </a:rPr>
              <a:t>初歩のパラレルターン</a:t>
            </a:r>
            <a:r>
              <a:rPr lang="en-US" altLang="ja-JP" sz="2400" dirty="0">
                <a:latin typeface="ＭＳ ゴシック" panose="020B0609070205080204" pitchFamily="49" charset="-128"/>
                <a:ea typeface="ＭＳ ゴシック" panose="020B0609070205080204" pitchFamily="49" charset="-128"/>
              </a:rPr>
              <a:t>Ⅰ</a:t>
            </a:r>
            <a:r>
              <a:rPr lang="ja-JP" altLang="en-US" sz="2400" dirty="0">
                <a:latin typeface="ＭＳ ゴシック" panose="020B0609070205080204" pitchFamily="49" charset="-128"/>
                <a:ea typeface="ＭＳ ゴシック" panose="020B0609070205080204" pitchFamily="49" charset="-128"/>
              </a:rPr>
              <a:t>　</a:t>
            </a:r>
            <a:endParaRPr lang="en-US" altLang="ja-JP" sz="2400" dirty="0">
              <a:latin typeface="ＭＳ ゴシック" panose="020B0609070205080204" pitchFamily="49" charset="-128"/>
              <a:ea typeface="ＭＳ ゴシック" panose="020B0609070205080204" pitchFamily="49" charset="-128"/>
            </a:endParaRPr>
          </a:p>
          <a:p>
            <a:r>
              <a:rPr lang="ja-JP" altLang="en-US" sz="2400" dirty="0">
                <a:latin typeface="ＭＳ ゴシック" panose="020B0609070205080204" pitchFamily="49" charset="-128"/>
                <a:ea typeface="ＭＳ ゴシック" panose="020B0609070205080204" pitchFamily="49" charset="-128"/>
              </a:rPr>
              <a:t>　　　　　　　外開きプルーク</a:t>
            </a:r>
            <a:endParaRPr lang="en-US" altLang="ja-JP" sz="2400" dirty="0">
              <a:latin typeface="ＭＳ ゴシック" panose="020B0609070205080204" pitchFamily="49" charset="-128"/>
              <a:ea typeface="ＭＳ ゴシック" panose="020B0609070205080204" pitchFamily="49" charset="-128"/>
            </a:endParaRPr>
          </a:p>
          <a:p>
            <a:r>
              <a:rPr lang="ja-JP" altLang="en-US" sz="2400" dirty="0">
                <a:latin typeface="ＭＳ ゴシック" panose="020B0609070205080204" pitchFamily="49" charset="-128"/>
                <a:ea typeface="ＭＳ ゴシック" panose="020B0609070205080204" pitchFamily="49" charset="-128"/>
              </a:rPr>
              <a:t>初歩のパラレルターン</a:t>
            </a:r>
            <a:r>
              <a:rPr lang="en-US" altLang="ja-JP" sz="2400" dirty="0">
                <a:latin typeface="ＭＳ ゴシック" panose="020B0609070205080204" pitchFamily="49" charset="-128"/>
                <a:ea typeface="ＭＳ ゴシック" panose="020B0609070205080204" pitchFamily="49" charset="-128"/>
              </a:rPr>
              <a:t>Ⅱ</a:t>
            </a:r>
          </a:p>
          <a:p>
            <a:r>
              <a:rPr lang="ja-JP" altLang="en-US" sz="2400" dirty="0">
                <a:latin typeface="ＭＳ ゴシック" panose="020B0609070205080204" pitchFamily="49" charset="-128"/>
                <a:ea typeface="ＭＳ ゴシック" panose="020B0609070205080204" pitchFamily="49" charset="-128"/>
              </a:rPr>
              <a:t>　　　　　　　</a:t>
            </a:r>
            <a:r>
              <a:rPr lang="ja-JP" altLang="en-US" sz="2400" dirty="0">
                <a:solidFill>
                  <a:srgbClr val="FF0000"/>
                </a:solidFill>
                <a:latin typeface="ＭＳ ゴシック" panose="020B0609070205080204" pitchFamily="49" charset="-128"/>
                <a:ea typeface="ＭＳ ゴシック" panose="020B0609070205080204" pitchFamily="49" charset="-128"/>
              </a:rPr>
              <a:t>外押し出しのプルーク</a:t>
            </a:r>
            <a:endParaRPr lang="ja-JP" altLang="en-US" sz="2400" dirty="0"/>
          </a:p>
        </p:txBody>
      </p:sp>
    </p:spTree>
    <p:extLst>
      <p:ext uri="{BB962C8B-B14F-4D97-AF65-F5344CB8AC3E}">
        <p14:creationId xmlns:p14="http://schemas.microsoft.com/office/powerpoint/2010/main" val="2071251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1000"/>
                                        <p:tgtEl>
                                          <p:spTgt spid="3">
                                            <p:txEl>
                                              <p:pRg st="3" end="3"/>
                                            </p:txEl>
                                          </p:spTgt>
                                        </p:tgtEl>
                                      </p:cBhvr>
                                    </p:animEffect>
                                    <p:anim calcmode="lin" valueType="num">
                                      <p:cBhvr>
                                        <p:cTn id="1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 calcmode="lin" valueType="num">
                                      <p:cBhvr additive="base">
                                        <p:cTn id="24"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 calcmode="lin" valueType="num">
                                      <p:cBhvr>
                                        <p:cTn id="30"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1"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E9399E-7D0B-4D74-A825-780269A454B0}"/>
              </a:ext>
            </a:extLst>
          </p:cNvPr>
          <p:cNvSpPr>
            <a:spLocks noGrp="1"/>
          </p:cNvSpPr>
          <p:nvPr>
            <p:ph type="title"/>
          </p:nvPr>
        </p:nvSpPr>
        <p:spPr>
          <a:xfrm>
            <a:off x="767178" y="205531"/>
            <a:ext cx="10515600" cy="1325563"/>
          </a:xfrm>
        </p:spPr>
        <p:txBody>
          <a:bodyPr>
            <a:normAutofit fontScale="90000"/>
          </a:bodyPr>
          <a:lstStyle/>
          <a:p>
            <a:br>
              <a:rPr kumimoji="1" lang="en-US" altLang="ja-JP" dirty="0">
                <a:latin typeface="ＭＳ ゴシック" panose="020B0609070205080204" pitchFamily="49" charset="-128"/>
                <a:ea typeface="ＭＳ ゴシック" panose="020B0609070205080204" pitchFamily="49" charset="-128"/>
              </a:rPr>
            </a:br>
            <a:br>
              <a:rPr kumimoji="1" lang="en-US" altLang="ja-JP" dirty="0">
                <a:latin typeface="ＭＳ ゴシック" panose="020B0609070205080204" pitchFamily="49" charset="-128"/>
                <a:ea typeface="ＭＳ ゴシック" panose="020B0609070205080204" pitchFamily="49" charset="-128"/>
              </a:rPr>
            </a:br>
            <a:br>
              <a:rPr kumimoji="1" lang="en-US" altLang="ja-JP" dirty="0">
                <a:latin typeface="ＭＳ ゴシック" panose="020B0609070205080204" pitchFamily="49" charset="-128"/>
                <a:ea typeface="ＭＳ ゴシック" panose="020B0609070205080204" pitchFamily="49" charset="-128"/>
              </a:rPr>
            </a:br>
            <a:r>
              <a:rPr kumimoji="1" lang="ja-JP" altLang="en-US" dirty="0">
                <a:latin typeface="ＭＳ ゴシック" panose="020B0609070205080204" pitchFamily="49" charset="-128"/>
                <a:ea typeface="ＭＳ ゴシック" panose="020B0609070205080204" pitchFamily="49" charset="-128"/>
              </a:rPr>
              <a:t>ベーシックパラレターン</a:t>
            </a:r>
            <a:br>
              <a:rPr kumimoji="1" lang="en-US" altLang="ja-JP" dirty="0">
                <a:latin typeface="ＭＳ ゴシック" panose="020B0609070205080204" pitchFamily="49" charset="-128"/>
                <a:ea typeface="ＭＳ ゴシック" panose="020B0609070205080204" pitchFamily="49" charset="-128"/>
              </a:rPr>
            </a:br>
            <a:br>
              <a:rPr kumimoji="1" lang="en-US" altLang="ja-JP" dirty="0"/>
            </a:br>
            <a:r>
              <a:rPr lang="ja-JP" altLang="en-US" sz="2700" dirty="0">
                <a:latin typeface="ＭＳ ゴシック" panose="020B0609070205080204" pitchFamily="49" charset="-128"/>
                <a:ea typeface="ＭＳ ゴシック" panose="020B0609070205080204" pitchFamily="49" charset="-128"/>
              </a:rPr>
              <a:t>谷脚荷重で前に出て斜滑降に入るためには、プルークボーゲン同様、外脚荷重への移し替えが行われなければならない</a:t>
            </a:r>
            <a:br>
              <a:rPr lang="en-US" altLang="ja-JP" sz="3600" dirty="0">
                <a:latin typeface="ＭＳ ゴシック" panose="020B0609070205080204" pitchFamily="49" charset="-128"/>
                <a:ea typeface="ＭＳ ゴシック" panose="020B0609070205080204" pitchFamily="49" charset="-128"/>
              </a:rPr>
            </a:br>
            <a:br>
              <a:rPr lang="en-US" altLang="ja-JP" sz="3600" dirty="0">
                <a:latin typeface="ＭＳ ゴシック" panose="020B0609070205080204" pitchFamily="49" charset="-128"/>
                <a:ea typeface="ＭＳ ゴシック" panose="020B0609070205080204" pitchFamily="49" charset="-128"/>
              </a:rPr>
            </a:br>
            <a:r>
              <a:rPr lang="ja-JP" altLang="en-US" sz="3600" dirty="0">
                <a:solidFill>
                  <a:srgbClr val="FF0000"/>
                </a:solidFill>
                <a:latin typeface="ＭＳ ゴシック" panose="020B0609070205080204" pitchFamily="49" charset="-128"/>
                <a:ea typeface="ＭＳ ゴシック" panose="020B0609070205080204" pitchFamily="49" charset="-128"/>
              </a:rPr>
              <a:t>（重心の移動量が増える）</a:t>
            </a:r>
            <a:br>
              <a:rPr lang="ja-JP" altLang="en-US" sz="3600" dirty="0"/>
            </a:br>
            <a:endParaRPr kumimoji="1" lang="ja-JP" altLang="en-US" sz="3600" dirty="0"/>
          </a:p>
        </p:txBody>
      </p:sp>
      <p:pic>
        <p:nvPicPr>
          <p:cNvPr id="5" name="コンテンツ プレースホルダー 4">
            <a:extLst>
              <a:ext uri="{FF2B5EF4-FFF2-40B4-BE49-F238E27FC236}">
                <a16:creationId xmlns:a16="http://schemas.microsoft.com/office/drawing/2014/main" id="{6EA6F6D9-60F7-4C33-940C-4EDC0F7794A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619297" y="1714259"/>
            <a:ext cx="1050690" cy="1124107"/>
          </a:xfrm>
        </p:spPr>
      </p:pic>
      <p:pic>
        <p:nvPicPr>
          <p:cNvPr id="7" name="図 6">
            <a:extLst>
              <a:ext uri="{FF2B5EF4-FFF2-40B4-BE49-F238E27FC236}">
                <a16:creationId xmlns:a16="http://schemas.microsoft.com/office/drawing/2014/main" id="{A4DC7043-C07E-4FC0-ADB3-6044B1337CA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16840" y="2064976"/>
            <a:ext cx="1362265" cy="1152686"/>
          </a:xfrm>
          <a:prstGeom prst="rect">
            <a:avLst/>
          </a:prstGeom>
        </p:spPr>
      </p:pic>
      <p:pic>
        <p:nvPicPr>
          <p:cNvPr id="9" name="図 8">
            <a:extLst>
              <a:ext uri="{FF2B5EF4-FFF2-40B4-BE49-F238E27FC236}">
                <a16:creationId xmlns:a16="http://schemas.microsoft.com/office/drawing/2014/main" id="{1E88CDCF-614B-422A-844A-E9732993B3F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89617" y="2890762"/>
            <a:ext cx="1552792" cy="1076475"/>
          </a:xfrm>
          <a:prstGeom prst="rect">
            <a:avLst/>
          </a:prstGeom>
        </p:spPr>
      </p:pic>
      <p:pic>
        <p:nvPicPr>
          <p:cNvPr id="11" name="図 10">
            <a:extLst>
              <a:ext uri="{FF2B5EF4-FFF2-40B4-BE49-F238E27FC236}">
                <a16:creationId xmlns:a16="http://schemas.microsoft.com/office/drawing/2014/main" id="{1AB888B1-86F2-4865-B0B6-926104C87E8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66013" y="4145640"/>
            <a:ext cx="1790950" cy="1181265"/>
          </a:xfrm>
          <a:prstGeom prst="rect">
            <a:avLst/>
          </a:prstGeom>
        </p:spPr>
      </p:pic>
      <p:pic>
        <p:nvPicPr>
          <p:cNvPr id="13" name="図 12">
            <a:extLst>
              <a:ext uri="{FF2B5EF4-FFF2-40B4-BE49-F238E27FC236}">
                <a16:creationId xmlns:a16="http://schemas.microsoft.com/office/drawing/2014/main" id="{47C40DA1-22E3-431B-83B3-45560E3BCEE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101628" y="4987377"/>
            <a:ext cx="1781424" cy="1324160"/>
          </a:xfrm>
          <a:prstGeom prst="rect">
            <a:avLst/>
          </a:prstGeom>
        </p:spPr>
      </p:pic>
      <p:sp>
        <p:nvSpPr>
          <p:cNvPr id="4" name="正方形/長方形 3">
            <a:extLst>
              <a:ext uri="{FF2B5EF4-FFF2-40B4-BE49-F238E27FC236}">
                <a16:creationId xmlns:a16="http://schemas.microsoft.com/office/drawing/2014/main" id="{4DDBBFBD-F417-434D-80F8-801E0F57ED20}"/>
              </a:ext>
            </a:extLst>
          </p:cNvPr>
          <p:cNvSpPr/>
          <p:nvPr/>
        </p:nvSpPr>
        <p:spPr>
          <a:xfrm>
            <a:off x="216023" y="3217662"/>
            <a:ext cx="6380085" cy="3539430"/>
          </a:xfrm>
          <a:prstGeom prst="rect">
            <a:avLst/>
          </a:prstGeom>
        </p:spPr>
        <p:txBody>
          <a:bodyPr wrap="square">
            <a:spAutoFit/>
          </a:bodyPr>
          <a:lstStyle/>
          <a:p>
            <a:r>
              <a:rPr kumimoji="1" lang="ja-JP" altLang="en-US" sz="2800" dirty="0">
                <a:latin typeface="ＭＳ ゴシック" panose="020B0609070205080204" pitchFamily="49" charset="-128"/>
                <a:ea typeface="ＭＳ ゴシック" panose="020B0609070205080204" pitchFamily="49" charset="-128"/>
              </a:rPr>
              <a:t>内脚屈脚外脚伸脚で内脚を軸に外スキーを外側に押し出して谷回りターンに入る</a:t>
            </a:r>
            <a:endParaRPr kumimoji="1" lang="en-US" altLang="ja-JP" sz="2800" dirty="0">
              <a:latin typeface="ＭＳ ゴシック" panose="020B0609070205080204" pitchFamily="49" charset="-128"/>
              <a:ea typeface="ＭＳ ゴシック" panose="020B0609070205080204" pitchFamily="49" charset="-128"/>
            </a:endParaRPr>
          </a:p>
          <a:p>
            <a:endParaRPr lang="en-US" altLang="ja-JP" sz="2800" dirty="0">
              <a:latin typeface="ＭＳ ゴシック" panose="020B0609070205080204" pitchFamily="49" charset="-128"/>
              <a:ea typeface="ＭＳ ゴシック" panose="020B0609070205080204" pitchFamily="49" charset="-128"/>
            </a:endParaRPr>
          </a:p>
          <a:p>
            <a:r>
              <a:rPr kumimoji="1" lang="ja-JP" altLang="en-US" sz="2800" dirty="0">
                <a:latin typeface="ＭＳ ゴシック" panose="020B0609070205080204" pitchFamily="49" charset="-128"/>
                <a:ea typeface="ＭＳ ゴシック" panose="020B0609070205080204" pitchFamily="49" charset="-128"/>
              </a:rPr>
              <a:t>谷脚荷重で前に出て斜滑降に入るためには、プルークボーゲン同様、外脚への荷重の移し替えが行われなければならない</a:t>
            </a:r>
          </a:p>
        </p:txBody>
      </p:sp>
    </p:spTree>
    <p:extLst>
      <p:ext uri="{BB962C8B-B14F-4D97-AF65-F5344CB8AC3E}">
        <p14:creationId xmlns:p14="http://schemas.microsoft.com/office/powerpoint/2010/main" val="1049565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2" end="2"/>
                                            </p:txEl>
                                          </p:spTgt>
                                        </p:tgtEl>
                                        <p:attrNameLst>
                                          <p:attrName>style.visibility</p:attrName>
                                        </p:attrNameLst>
                                      </p:cBhvr>
                                      <p:to>
                                        <p:strVal val="visible"/>
                                      </p:to>
                                    </p:set>
                                    <p:animEffect transition="in" filter="fade">
                                      <p:cBhvr>
                                        <p:cTn id="14" dur="1000"/>
                                        <p:tgtEl>
                                          <p:spTgt spid="4">
                                            <p:txEl>
                                              <p:pRg st="2" end="2"/>
                                            </p:txEl>
                                          </p:spTgt>
                                        </p:tgtEl>
                                      </p:cBhvr>
                                    </p:animEffect>
                                    <p:anim calcmode="lin" valueType="num">
                                      <p:cBhvr>
                                        <p:cTn id="15"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E9399E-7D0B-4D74-A825-780269A454B0}"/>
              </a:ext>
            </a:extLst>
          </p:cNvPr>
          <p:cNvSpPr>
            <a:spLocks noGrp="1"/>
          </p:cNvSpPr>
          <p:nvPr>
            <p:ph type="title"/>
          </p:nvPr>
        </p:nvSpPr>
        <p:spPr>
          <a:xfrm>
            <a:off x="106532" y="279316"/>
            <a:ext cx="11196795" cy="3638683"/>
          </a:xfrm>
        </p:spPr>
        <p:txBody>
          <a:bodyPr>
            <a:normAutofit fontScale="90000"/>
          </a:bodyPr>
          <a:lstStyle/>
          <a:p>
            <a:r>
              <a:rPr kumimoji="1" lang="ja-JP" altLang="en-US" dirty="0">
                <a:latin typeface="ＭＳ ゴシック" panose="020B0609070205080204" pitchFamily="49" charset="-128"/>
                <a:ea typeface="ＭＳ ゴシック" panose="020B0609070205080204" pitchFamily="49" charset="-128"/>
              </a:rPr>
              <a:t>洗練のパラレルターン</a:t>
            </a:r>
            <a:r>
              <a:rPr kumimoji="1" lang="en-US" altLang="ja-JP" dirty="0">
                <a:latin typeface="ＭＳ ゴシック" panose="020B0609070205080204" pitchFamily="49" charset="-128"/>
                <a:ea typeface="ＭＳ ゴシック" panose="020B0609070205080204" pitchFamily="49" charset="-128"/>
              </a:rPr>
              <a:t>Ⅰ</a:t>
            </a:r>
            <a:br>
              <a:rPr kumimoji="1" lang="en-US" altLang="ja-JP" dirty="0"/>
            </a:br>
            <a:br>
              <a:rPr kumimoji="1" lang="en-US" altLang="ja-JP" dirty="0"/>
            </a:br>
            <a:r>
              <a:rPr lang="ja-JP" altLang="en-US" sz="3600" dirty="0">
                <a:latin typeface="ＭＳ ゴシック" panose="020B0609070205080204" pitchFamily="49" charset="-128"/>
                <a:ea typeface="ＭＳ ゴシック" panose="020B0609070205080204" pitchFamily="49" charset="-128"/>
              </a:rPr>
              <a:t>足裏切り替えからの</a:t>
            </a:r>
            <a:br>
              <a:rPr lang="en-US" altLang="ja-JP" sz="3600" dirty="0">
                <a:latin typeface="ＭＳ ゴシック" panose="020B0609070205080204" pitchFamily="49" charset="-128"/>
                <a:ea typeface="ＭＳ ゴシック" panose="020B0609070205080204" pitchFamily="49" charset="-128"/>
              </a:rPr>
            </a:br>
            <a:r>
              <a:rPr lang="ja-JP" altLang="en-US" sz="3600" dirty="0">
                <a:latin typeface="ＭＳ ゴシック" panose="020B0609070205080204" pitchFamily="49" charset="-128"/>
                <a:ea typeface="ＭＳ ゴシック" panose="020B0609070205080204" pitchFamily="49" charset="-128"/>
              </a:rPr>
              <a:t>外押し出し</a:t>
            </a:r>
            <a:br>
              <a:rPr lang="en-US" altLang="ja-JP" sz="3600" dirty="0">
                <a:latin typeface="ＭＳ ゴシック" panose="020B0609070205080204" pitchFamily="49" charset="-128"/>
                <a:ea typeface="ＭＳ ゴシック" panose="020B0609070205080204" pitchFamily="49" charset="-128"/>
              </a:rPr>
            </a:br>
            <a:br>
              <a:rPr lang="en-US" altLang="ja-JP" sz="3600" dirty="0">
                <a:latin typeface="ＭＳ ゴシック" panose="020B0609070205080204" pitchFamily="49" charset="-128"/>
                <a:ea typeface="ＭＳ ゴシック" panose="020B0609070205080204" pitchFamily="49" charset="-128"/>
              </a:rPr>
            </a:br>
            <a:r>
              <a:rPr lang="ja-JP" altLang="en-US" sz="3600" dirty="0">
                <a:solidFill>
                  <a:srgbClr val="FF0000"/>
                </a:solidFill>
                <a:latin typeface="ＭＳ ゴシック" panose="020B0609070205080204" pitchFamily="49" charset="-128"/>
                <a:ea typeface="ＭＳ ゴシック" panose="020B0609070205080204" pitchFamily="49" charset="-128"/>
              </a:rPr>
              <a:t>（</a:t>
            </a:r>
            <a:r>
              <a:rPr lang="ja-JP" altLang="en-US" sz="3100" dirty="0">
                <a:solidFill>
                  <a:srgbClr val="FF0000"/>
                </a:solidFill>
                <a:latin typeface="ＭＳ ゴシック" panose="020B0609070205080204" pitchFamily="49" charset="-128"/>
                <a:ea typeface="ＭＳ ゴシック" panose="020B0609070205080204" pitchFamily="49" charset="-128"/>
              </a:rPr>
              <a:t>重心の移動量はもっと増える）</a:t>
            </a:r>
            <a:br>
              <a:rPr lang="en-US" altLang="ja-JP" dirty="0"/>
            </a:br>
            <a:endParaRPr kumimoji="1" lang="ja-JP" altLang="en-US" dirty="0"/>
          </a:p>
        </p:txBody>
      </p:sp>
      <p:pic>
        <p:nvPicPr>
          <p:cNvPr id="5" name="コンテンツ プレースホルダー 4">
            <a:extLst>
              <a:ext uri="{FF2B5EF4-FFF2-40B4-BE49-F238E27FC236}">
                <a16:creationId xmlns:a16="http://schemas.microsoft.com/office/drawing/2014/main" id="{78FF661E-CA49-4184-A774-0A6BADB24377}"/>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0153409" y="342014"/>
            <a:ext cx="952633" cy="905001"/>
          </a:xfrm>
        </p:spPr>
      </p:pic>
      <p:pic>
        <p:nvPicPr>
          <p:cNvPr id="7" name="図 6">
            <a:extLst>
              <a:ext uri="{FF2B5EF4-FFF2-40B4-BE49-F238E27FC236}">
                <a16:creationId xmlns:a16="http://schemas.microsoft.com/office/drawing/2014/main" id="{4F8BE77E-B2B1-476C-9CCD-3AF40B550D4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01121" y="568578"/>
            <a:ext cx="1508695" cy="905001"/>
          </a:xfrm>
          <a:prstGeom prst="rect">
            <a:avLst/>
          </a:prstGeom>
        </p:spPr>
      </p:pic>
      <p:pic>
        <p:nvPicPr>
          <p:cNvPr id="9" name="図 8">
            <a:extLst>
              <a:ext uri="{FF2B5EF4-FFF2-40B4-BE49-F238E27FC236}">
                <a16:creationId xmlns:a16="http://schemas.microsoft.com/office/drawing/2014/main" id="{4C3C8D88-E064-4807-B064-37FF52A6CF5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12963" y="858258"/>
            <a:ext cx="1366361" cy="895475"/>
          </a:xfrm>
          <a:prstGeom prst="rect">
            <a:avLst/>
          </a:prstGeom>
        </p:spPr>
      </p:pic>
      <p:pic>
        <p:nvPicPr>
          <p:cNvPr id="11" name="図 10">
            <a:extLst>
              <a:ext uri="{FF2B5EF4-FFF2-40B4-BE49-F238E27FC236}">
                <a16:creationId xmlns:a16="http://schemas.microsoft.com/office/drawing/2014/main" id="{6D2839E3-6B22-4411-A8A8-927D0A538DF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827586" y="1766479"/>
            <a:ext cx="1085377" cy="828791"/>
          </a:xfrm>
          <a:prstGeom prst="rect">
            <a:avLst/>
          </a:prstGeom>
        </p:spPr>
      </p:pic>
      <p:pic>
        <p:nvPicPr>
          <p:cNvPr id="13" name="図 12">
            <a:extLst>
              <a:ext uri="{FF2B5EF4-FFF2-40B4-BE49-F238E27FC236}">
                <a16:creationId xmlns:a16="http://schemas.microsoft.com/office/drawing/2014/main" id="{AB531D29-3022-4746-B187-914EC73DC21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88989" y="3119717"/>
            <a:ext cx="1390844" cy="733527"/>
          </a:xfrm>
          <a:prstGeom prst="rect">
            <a:avLst/>
          </a:prstGeom>
        </p:spPr>
      </p:pic>
      <p:pic>
        <p:nvPicPr>
          <p:cNvPr id="15" name="図 14">
            <a:extLst>
              <a:ext uri="{FF2B5EF4-FFF2-40B4-BE49-F238E27FC236}">
                <a16:creationId xmlns:a16="http://schemas.microsoft.com/office/drawing/2014/main" id="{BF5F25DE-1344-43AB-AC2A-806545EF625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315829" y="3320671"/>
            <a:ext cx="1181265" cy="947593"/>
          </a:xfrm>
          <a:prstGeom prst="rect">
            <a:avLst/>
          </a:prstGeom>
        </p:spPr>
      </p:pic>
      <p:pic>
        <p:nvPicPr>
          <p:cNvPr id="17" name="図 16">
            <a:extLst>
              <a:ext uri="{FF2B5EF4-FFF2-40B4-BE49-F238E27FC236}">
                <a16:creationId xmlns:a16="http://schemas.microsoft.com/office/drawing/2014/main" id="{6247978C-F2E1-4BB7-A14C-F4498AC44AD7}"/>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012262" y="3389871"/>
            <a:ext cx="1199943" cy="1105830"/>
          </a:xfrm>
          <a:prstGeom prst="rect">
            <a:avLst/>
          </a:prstGeom>
        </p:spPr>
      </p:pic>
      <p:pic>
        <p:nvPicPr>
          <p:cNvPr id="19" name="図 18">
            <a:extLst>
              <a:ext uri="{FF2B5EF4-FFF2-40B4-BE49-F238E27FC236}">
                <a16:creationId xmlns:a16="http://schemas.microsoft.com/office/drawing/2014/main" id="{81DB193A-3AE7-4A42-9C9C-7D3976725369}"/>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629725" y="3610657"/>
            <a:ext cx="1244206" cy="890822"/>
          </a:xfrm>
          <a:prstGeom prst="rect">
            <a:avLst/>
          </a:prstGeom>
        </p:spPr>
      </p:pic>
      <p:sp>
        <p:nvSpPr>
          <p:cNvPr id="3" name="正方形/長方形 2">
            <a:extLst>
              <a:ext uri="{FF2B5EF4-FFF2-40B4-BE49-F238E27FC236}">
                <a16:creationId xmlns:a16="http://schemas.microsoft.com/office/drawing/2014/main" id="{37F7C47F-4342-4AF6-BF68-C8C7CA0B9E0B}"/>
              </a:ext>
            </a:extLst>
          </p:cNvPr>
          <p:cNvSpPr/>
          <p:nvPr/>
        </p:nvSpPr>
        <p:spPr>
          <a:xfrm>
            <a:off x="106532" y="3853243"/>
            <a:ext cx="7102136" cy="3046988"/>
          </a:xfrm>
          <a:prstGeom prst="rect">
            <a:avLst/>
          </a:prstGeom>
        </p:spPr>
        <p:txBody>
          <a:bodyPr wrap="square">
            <a:spAutoFit/>
          </a:bodyPr>
          <a:lstStyle/>
          <a:p>
            <a:r>
              <a:rPr lang="ja-JP" altLang="en-US" sz="2400" dirty="0">
                <a:latin typeface="ＭＳ ゴシック" panose="020B0609070205080204" pitchFamily="49" charset="-128"/>
                <a:ea typeface="ＭＳ ゴシック" panose="020B0609070205080204" pitchFamily="49" charset="-128"/>
              </a:rPr>
              <a:t>足裏切り替えによる重心と角付けの切り替えは骨盤の切り替えにつながり外向傾姿勢による外脚荷重が求められている</a:t>
            </a:r>
            <a:endParaRPr lang="en-US" altLang="ja-JP" sz="2400" dirty="0">
              <a:latin typeface="ＭＳ ゴシック" panose="020B0609070205080204" pitchFamily="49" charset="-128"/>
              <a:ea typeface="ＭＳ ゴシック" panose="020B0609070205080204" pitchFamily="49" charset="-128"/>
            </a:endParaRPr>
          </a:p>
          <a:p>
            <a:endParaRPr lang="en-US" altLang="ja-JP" sz="2400" dirty="0">
              <a:latin typeface="ＭＳ ゴシック" panose="020B0609070205080204" pitchFamily="49" charset="-128"/>
              <a:ea typeface="ＭＳ ゴシック" panose="020B0609070205080204" pitchFamily="49" charset="-128"/>
            </a:endParaRPr>
          </a:p>
          <a:p>
            <a:r>
              <a:rPr kumimoji="1" lang="ja-JP" altLang="en-US" sz="2400" dirty="0">
                <a:latin typeface="ＭＳ ゴシック" panose="020B0609070205080204" pitchFamily="49" charset="-128"/>
                <a:ea typeface="ＭＳ ゴシック" panose="020B0609070205080204" pitchFamily="49" charset="-128"/>
              </a:rPr>
              <a:t>明確な谷回りターン技術が求められている</a:t>
            </a:r>
            <a:endParaRPr kumimoji="1" lang="en-US" altLang="ja-JP" sz="2400" dirty="0">
              <a:latin typeface="ＭＳ ゴシック" panose="020B0609070205080204" pitchFamily="49" charset="-128"/>
              <a:ea typeface="ＭＳ ゴシック" panose="020B0609070205080204" pitchFamily="49" charset="-128"/>
            </a:endParaRPr>
          </a:p>
          <a:p>
            <a:endParaRPr kumimoji="1" lang="en-US" altLang="ja-JP" sz="2400" dirty="0">
              <a:latin typeface="ＭＳ ゴシック" panose="020B0609070205080204" pitchFamily="49" charset="-128"/>
              <a:ea typeface="ＭＳ ゴシック" panose="020B0609070205080204" pitchFamily="49" charset="-128"/>
            </a:endParaRPr>
          </a:p>
          <a:p>
            <a:r>
              <a:rPr kumimoji="1" lang="ja-JP" altLang="en-US" sz="2400" dirty="0">
                <a:solidFill>
                  <a:srgbClr val="FF0000"/>
                </a:solidFill>
                <a:latin typeface="ＭＳ ゴシック" panose="020B0609070205080204" pitchFamily="49" charset="-128"/>
                <a:ea typeface="ＭＳ ゴシック" panose="020B0609070205080204" pitchFamily="49" charset="-128"/>
              </a:rPr>
              <a:t>交互切り替えから両脚同時切り替えへと発展した技術</a:t>
            </a:r>
          </a:p>
        </p:txBody>
      </p:sp>
    </p:spTree>
    <p:extLst>
      <p:ext uri="{BB962C8B-B14F-4D97-AF65-F5344CB8AC3E}">
        <p14:creationId xmlns:p14="http://schemas.microsoft.com/office/powerpoint/2010/main" val="1787175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3870268-9406-4367-B5A0-E6546A5E3329}"/>
              </a:ext>
            </a:extLst>
          </p:cNvPr>
          <p:cNvSpPr>
            <a:spLocks noGrp="1"/>
          </p:cNvSpPr>
          <p:nvPr>
            <p:ph type="title"/>
          </p:nvPr>
        </p:nvSpPr>
        <p:spPr>
          <a:xfrm>
            <a:off x="838200" y="561069"/>
            <a:ext cx="10515600" cy="1325562"/>
          </a:xfrm>
        </p:spPr>
        <p:txBody>
          <a:bodyPr>
            <a:normAutofit fontScale="90000"/>
          </a:bodyPr>
          <a:lstStyle/>
          <a:p>
            <a:r>
              <a:rPr lang="ja-JP" altLang="en-US" sz="3600" dirty="0">
                <a:solidFill>
                  <a:srgbClr val="FF0000"/>
                </a:solidFill>
                <a:latin typeface="ＭＳ ゴシック" panose="020B0609070205080204" pitchFamily="49" charset="-128"/>
                <a:ea typeface="ＭＳ ゴシック" panose="020B0609070205080204" pitchFamily="49" charset="-128"/>
              </a:rPr>
              <a:t>交互切り替えから両脚同時切り替えへと発展した技術をもう少し詳しく説明すると</a:t>
            </a:r>
            <a:br>
              <a:rPr lang="ja-JP" altLang="en-US" dirty="0">
                <a:solidFill>
                  <a:srgbClr val="FF0000"/>
                </a:solidFill>
                <a:latin typeface="ＭＳ ゴシック" panose="020B0609070205080204" pitchFamily="49" charset="-128"/>
                <a:ea typeface="ＭＳ ゴシック" panose="020B0609070205080204" pitchFamily="49" charset="-128"/>
              </a:rPr>
            </a:br>
            <a:endParaRPr kumimoji="1" lang="ja-JP" altLang="en-US" dirty="0"/>
          </a:p>
        </p:txBody>
      </p:sp>
      <p:sp>
        <p:nvSpPr>
          <p:cNvPr id="3" name="コンテンツ プレースホルダー 2">
            <a:extLst>
              <a:ext uri="{FF2B5EF4-FFF2-40B4-BE49-F238E27FC236}">
                <a16:creationId xmlns:a16="http://schemas.microsoft.com/office/drawing/2014/main" id="{42AA7AD0-6FA4-4173-B6D1-F13CECB455F9}"/>
              </a:ext>
            </a:extLst>
          </p:cNvPr>
          <p:cNvSpPr>
            <a:spLocks noGrp="1"/>
          </p:cNvSpPr>
          <p:nvPr>
            <p:ph idx="1"/>
          </p:nvPr>
        </p:nvSpPr>
        <p:spPr>
          <a:xfrm>
            <a:off x="907271" y="2441360"/>
            <a:ext cx="10515600" cy="4351337"/>
          </a:xfrm>
        </p:spPr>
        <p:txBody>
          <a:bodyPr/>
          <a:lstStyle/>
          <a:p>
            <a:r>
              <a:rPr kumimoji="1" lang="ja-JP" altLang="en-US" dirty="0"/>
              <a:t>ベーシックパラレルターンまでの技術は内脚（谷脚）を軸に外スキーを開きだす技術</a:t>
            </a:r>
            <a:endParaRPr kumimoji="1" lang="en-US" altLang="ja-JP" dirty="0"/>
          </a:p>
          <a:p>
            <a:endParaRPr kumimoji="1" lang="en-US" altLang="ja-JP" dirty="0"/>
          </a:p>
          <a:p>
            <a:r>
              <a:rPr lang="ja-JP" altLang="en-US" dirty="0"/>
              <a:t>洗練のパラレルターンはスキーを支点に重心を動かす技術</a:t>
            </a:r>
            <a:endParaRPr lang="en-US" altLang="ja-JP" dirty="0"/>
          </a:p>
          <a:p>
            <a:endParaRPr kumimoji="1" lang="en-US" altLang="ja-JP" dirty="0"/>
          </a:p>
          <a:p>
            <a:r>
              <a:rPr lang="ja-JP" altLang="en-US" dirty="0"/>
              <a:t>洗練のパラレルターンは外スキーを開きだしてできる内傾角を重心の移動で作らなければならない</a:t>
            </a:r>
            <a:endParaRPr kumimoji="1" lang="ja-JP" altLang="en-US" dirty="0"/>
          </a:p>
        </p:txBody>
      </p:sp>
    </p:spTree>
    <p:extLst>
      <p:ext uri="{BB962C8B-B14F-4D97-AF65-F5344CB8AC3E}">
        <p14:creationId xmlns:p14="http://schemas.microsoft.com/office/powerpoint/2010/main" val="3035931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F9ABAC8-465C-40C6-BF79-C1E872CD81D7}"/>
              </a:ext>
            </a:extLst>
          </p:cNvPr>
          <p:cNvSpPr>
            <a:spLocks noGrp="1"/>
          </p:cNvSpPr>
          <p:nvPr>
            <p:ph type="title"/>
          </p:nvPr>
        </p:nvSpPr>
        <p:spPr/>
        <p:txBody>
          <a:bodyPr/>
          <a:lstStyle/>
          <a:p>
            <a:r>
              <a:rPr kumimoji="1" lang="ja-JP" altLang="en-US" dirty="0"/>
              <a:t>ベーシックパラレルターンと洗練のパラレルターンの違い</a:t>
            </a:r>
          </a:p>
        </p:txBody>
      </p:sp>
      <p:sp>
        <p:nvSpPr>
          <p:cNvPr id="4" name="コンテンツ プレースホルダー 3">
            <a:extLst>
              <a:ext uri="{FF2B5EF4-FFF2-40B4-BE49-F238E27FC236}">
                <a16:creationId xmlns:a16="http://schemas.microsoft.com/office/drawing/2014/main" id="{50D8CC50-988E-42CB-83C2-B45A8ECB5B08}"/>
              </a:ext>
            </a:extLst>
          </p:cNvPr>
          <p:cNvSpPr>
            <a:spLocks noGrp="1"/>
          </p:cNvSpPr>
          <p:nvPr>
            <p:ph sz="half" idx="1"/>
          </p:nvPr>
        </p:nvSpPr>
        <p:spPr>
          <a:xfrm>
            <a:off x="703084" y="2752078"/>
            <a:ext cx="5181600" cy="4351337"/>
          </a:xfrm>
        </p:spPr>
        <p:txBody>
          <a:bodyPr/>
          <a:lstStyle/>
          <a:p>
            <a:r>
              <a:rPr kumimoji="1" lang="ja-JP" altLang="en-US" dirty="0"/>
              <a:t>ベーシック</a:t>
            </a:r>
            <a:r>
              <a:rPr lang="ja-JP" altLang="en-US" dirty="0"/>
              <a:t>パラレルターン</a:t>
            </a:r>
            <a:endParaRPr lang="en-US" altLang="ja-JP" dirty="0"/>
          </a:p>
          <a:p>
            <a:endParaRPr kumimoji="1" lang="en-US" altLang="ja-JP" dirty="0"/>
          </a:p>
          <a:p>
            <a:pPr marL="0" indent="0">
              <a:buNone/>
            </a:pPr>
            <a:r>
              <a:rPr lang="ja-JP" altLang="en-US" dirty="0"/>
              <a:t>①　基本的に屈脚する次のターン内スキーの角付けはフラット</a:t>
            </a:r>
            <a:endParaRPr lang="en-US" altLang="ja-JP" dirty="0"/>
          </a:p>
          <a:p>
            <a:pPr marL="0" indent="0">
              <a:buNone/>
            </a:pPr>
            <a:endParaRPr kumimoji="1" lang="en-US" altLang="ja-JP" dirty="0"/>
          </a:p>
          <a:p>
            <a:pPr marL="0" indent="0">
              <a:buNone/>
            </a:pPr>
            <a:r>
              <a:rPr lang="ja-JP" altLang="en-US" dirty="0"/>
              <a:t>②　次のターンの内スキーがフラットなので外脚の開きだし</a:t>
            </a:r>
            <a:endParaRPr kumimoji="1" lang="ja-JP" altLang="en-US" dirty="0"/>
          </a:p>
        </p:txBody>
      </p:sp>
      <p:sp>
        <p:nvSpPr>
          <p:cNvPr id="5" name="コンテンツ プレースホルダー 4">
            <a:extLst>
              <a:ext uri="{FF2B5EF4-FFF2-40B4-BE49-F238E27FC236}">
                <a16:creationId xmlns:a16="http://schemas.microsoft.com/office/drawing/2014/main" id="{5B4DEA67-931C-486D-9685-73E757DDCDE3}"/>
              </a:ext>
            </a:extLst>
          </p:cNvPr>
          <p:cNvSpPr>
            <a:spLocks noGrp="1"/>
          </p:cNvSpPr>
          <p:nvPr>
            <p:ph sz="half" idx="2"/>
          </p:nvPr>
        </p:nvSpPr>
        <p:spPr>
          <a:xfrm>
            <a:off x="6243221" y="2681057"/>
            <a:ext cx="5181600" cy="4351337"/>
          </a:xfrm>
        </p:spPr>
        <p:txBody>
          <a:bodyPr/>
          <a:lstStyle/>
          <a:p>
            <a:r>
              <a:rPr kumimoji="1" lang="ja-JP" altLang="en-US" dirty="0"/>
              <a:t>洗練のパラレルターン</a:t>
            </a:r>
            <a:r>
              <a:rPr kumimoji="1" lang="en-US" altLang="ja-JP" dirty="0"/>
              <a:t>Ⅰ</a:t>
            </a:r>
          </a:p>
          <a:p>
            <a:endParaRPr lang="en-US" altLang="ja-JP" dirty="0"/>
          </a:p>
          <a:p>
            <a:pPr marL="0" indent="0">
              <a:buNone/>
            </a:pPr>
            <a:r>
              <a:rPr kumimoji="1" lang="ja-JP" altLang="en-US" dirty="0"/>
              <a:t>①　足裏切り替えにより次のターンの内スキーは小指側エッジで角付けされている</a:t>
            </a: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kumimoji="1" lang="ja-JP" altLang="en-US" dirty="0"/>
          </a:p>
        </p:txBody>
      </p:sp>
    </p:spTree>
    <p:extLst>
      <p:ext uri="{BB962C8B-B14F-4D97-AF65-F5344CB8AC3E}">
        <p14:creationId xmlns:p14="http://schemas.microsoft.com/office/powerpoint/2010/main" val="20982013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E9399E-7D0B-4D74-A825-780269A454B0}"/>
              </a:ext>
            </a:extLst>
          </p:cNvPr>
          <p:cNvSpPr>
            <a:spLocks noGrp="1"/>
          </p:cNvSpPr>
          <p:nvPr>
            <p:ph type="title"/>
          </p:nvPr>
        </p:nvSpPr>
        <p:spPr>
          <a:xfrm>
            <a:off x="178020" y="282804"/>
            <a:ext cx="6358113" cy="6575195"/>
          </a:xfrm>
        </p:spPr>
        <p:txBody>
          <a:bodyPr>
            <a:normAutofit/>
          </a:bodyPr>
          <a:lstStyle/>
          <a:p>
            <a:r>
              <a:rPr kumimoji="1" lang="ja-JP" altLang="en-US" dirty="0">
                <a:latin typeface="ＭＳ ゴシック" panose="020B0609070205080204" pitchFamily="49" charset="-128"/>
                <a:ea typeface="ＭＳ ゴシック" panose="020B0609070205080204" pitchFamily="49" charset="-128"/>
              </a:rPr>
              <a:t>洗練のパラレルターン</a:t>
            </a:r>
            <a:r>
              <a:rPr kumimoji="1" lang="en-US" altLang="ja-JP" dirty="0">
                <a:latin typeface="ＭＳ ゴシック" panose="020B0609070205080204" pitchFamily="49" charset="-128"/>
                <a:ea typeface="ＭＳ ゴシック" panose="020B0609070205080204" pitchFamily="49" charset="-128"/>
              </a:rPr>
              <a:t>Ⅱ</a:t>
            </a:r>
            <a:br>
              <a:rPr kumimoji="1" lang="en-US" altLang="ja-JP" dirty="0">
                <a:latin typeface="ＭＳ ゴシック" panose="020B0609070205080204" pitchFamily="49" charset="-128"/>
                <a:ea typeface="ＭＳ ゴシック" panose="020B0609070205080204" pitchFamily="49" charset="-128"/>
              </a:rPr>
            </a:br>
            <a:br>
              <a:rPr kumimoji="1" lang="en-US" altLang="ja-JP" dirty="0">
                <a:latin typeface="ＭＳ ゴシック" panose="020B0609070205080204" pitchFamily="49" charset="-128"/>
                <a:ea typeface="ＭＳ ゴシック" panose="020B0609070205080204" pitchFamily="49" charset="-128"/>
              </a:rPr>
            </a:br>
            <a:r>
              <a:rPr lang="ja-JP" altLang="en-US" dirty="0">
                <a:latin typeface="ＭＳ ゴシック" panose="020B0609070205080204" pitchFamily="49" charset="-128"/>
                <a:ea typeface="ＭＳ ゴシック" panose="020B0609070205080204" pitchFamily="49" charset="-128"/>
              </a:rPr>
              <a:t>　</a:t>
            </a:r>
            <a:r>
              <a:rPr lang="ja-JP" altLang="en-US" sz="3200" dirty="0">
                <a:latin typeface="ＭＳ ゴシック" panose="020B0609070205080204" pitchFamily="49" charset="-128"/>
                <a:ea typeface="ＭＳ ゴシック" panose="020B0609070205080204" pitchFamily="49" charset="-128"/>
              </a:rPr>
              <a:t>一気にスキーを</a:t>
            </a:r>
            <a:br>
              <a:rPr lang="en-US" altLang="ja-JP" sz="3200" dirty="0">
                <a:latin typeface="ＭＳ ゴシック" panose="020B0609070205080204" pitchFamily="49" charset="-128"/>
                <a:ea typeface="ＭＳ ゴシック" panose="020B0609070205080204" pitchFamily="49" charset="-128"/>
              </a:rPr>
            </a:br>
            <a:r>
              <a:rPr lang="ja-JP" altLang="en-US" sz="3200" dirty="0">
                <a:latin typeface="ＭＳ ゴシック" panose="020B0609070205080204" pitchFamily="49" charset="-128"/>
                <a:ea typeface="ＭＳ ゴシック" panose="020B0609070205080204" pitchFamily="49" charset="-128"/>
              </a:rPr>
              <a:t>外側に押し出し</a:t>
            </a:r>
            <a:br>
              <a:rPr lang="en-US" altLang="ja-JP" sz="3200" dirty="0">
                <a:latin typeface="ＭＳ ゴシック" panose="020B0609070205080204" pitchFamily="49" charset="-128"/>
                <a:ea typeface="ＭＳ ゴシック" panose="020B0609070205080204" pitchFamily="49" charset="-128"/>
              </a:rPr>
            </a:br>
            <a:r>
              <a:rPr lang="ja-JP" altLang="en-US" sz="3200" dirty="0">
                <a:latin typeface="ＭＳ ゴシック" panose="020B0609070205080204" pitchFamily="49" charset="-128"/>
                <a:ea typeface="ＭＳ ゴシック" panose="020B0609070205080204" pitchFamily="49" charset="-128"/>
              </a:rPr>
              <a:t>横滑りに入りカービング</a:t>
            </a:r>
            <a:br>
              <a:rPr lang="en-US" altLang="ja-JP" sz="3200" dirty="0">
                <a:latin typeface="ＭＳ ゴシック" panose="020B0609070205080204" pitchFamily="49" charset="-128"/>
                <a:ea typeface="ＭＳ ゴシック" panose="020B0609070205080204" pitchFamily="49" charset="-128"/>
              </a:rPr>
            </a:br>
            <a:r>
              <a:rPr lang="ja-JP" altLang="en-US" sz="3200" dirty="0">
                <a:latin typeface="ＭＳ ゴシック" panose="020B0609070205080204" pitchFamily="49" charset="-128"/>
                <a:ea typeface="ＭＳ ゴシック" panose="020B0609070205080204" pitchFamily="49" charset="-128"/>
              </a:rPr>
              <a:t>につなげる</a:t>
            </a:r>
            <a:br>
              <a:rPr lang="en-US" altLang="ja-JP" sz="3200" dirty="0">
                <a:latin typeface="ＭＳ ゴシック" panose="020B0609070205080204" pitchFamily="49" charset="-128"/>
                <a:ea typeface="ＭＳ ゴシック" panose="020B0609070205080204" pitchFamily="49" charset="-128"/>
              </a:rPr>
            </a:br>
            <a:r>
              <a:rPr lang="ja-JP" altLang="en-US" sz="3200" dirty="0">
                <a:latin typeface="ＭＳ ゴシック" panose="020B0609070205080204" pitchFamily="49" charset="-128"/>
                <a:ea typeface="ＭＳ ゴシック" panose="020B0609070205080204" pitchFamily="49" charset="-128"/>
              </a:rPr>
              <a:t>次のターンへの積極的な重心移動を伴う素早い切り替え</a:t>
            </a:r>
            <a:br>
              <a:rPr lang="en-US" altLang="ja-JP" sz="3200" dirty="0">
                <a:latin typeface="ＭＳ ゴシック" panose="020B0609070205080204" pitchFamily="49" charset="-128"/>
                <a:ea typeface="ＭＳ ゴシック" panose="020B0609070205080204" pitchFamily="49" charset="-128"/>
              </a:rPr>
            </a:br>
            <a:r>
              <a:rPr lang="ja-JP" altLang="en-US" sz="3200" dirty="0">
                <a:latin typeface="ＭＳ ゴシック" panose="020B0609070205080204" pitchFamily="49" charset="-128"/>
                <a:ea typeface="ＭＳ ゴシック" panose="020B0609070205080204" pitchFamily="49" charset="-128"/>
              </a:rPr>
              <a:t>（切り替えは両スキ同時に一気に行う）</a:t>
            </a:r>
            <a:br>
              <a:rPr lang="en-US" altLang="ja-JP" sz="3200" dirty="0">
                <a:latin typeface="ＭＳ ゴシック" panose="020B0609070205080204" pitchFamily="49" charset="-128"/>
                <a:ea typeface="ＭＳ ゴシック" panose="020B0609070205080204" pitchFamily="49" charset="-128"/>
              </a:rPr>
            </a:br>
            <a:r>
              <a:rPr lang="ja-JP" altLang="en-US" sz="3200" dirty="0">
                <a:latin typeface="ＭＳ ゴシック" panose="020B0609070205080204" pitchFamily="49" charset="-128"/>
                <a:ea typeface="ＭＳ ゴシック" panose="020B0609070205080204" pitchFamily="49" charset="-128"/>
              </a:rPr>
              <a:t>　外側への押し出しは両スキーを外側に押し出す</a:t>
            </a:r>
            <a:br>
              <a:rPr lang="ja-JP" altLang="en-US" dirty="0"/>
            </a:br>
            <a:endParaRPr kumimoji="1" lang="ja-JP" altLang="en-US" dirty="0"/>
          </a:p>
        </p:txBody>
      </p:sp>
      <p:pic>
        <p:nvPicPr>
          <p:cNvPr id="5" name="コンテンツ プレースホルダー 4">
            <a:extLst>
              <a:ext uri="{FF2B5EF4-FFF2-40B4-BE49-F238E27FC236}">
                <a16:creationId xmlns:a16="http://schemas.microsoft.com/office/drawing/2014/main" id="{A030D191-8BE0-47BB-BD31-F401611751E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190066" y="52201"/>
            <a:ext cx="1100250" cy="1072745"/>
          </a:xfrm>
        </p:spPr>
      </p:pic>
      <p:pic>
        <p:nvPicPr>
          <p:cNvPr id="7" name="図 6">
            <a:extLst>
              <a:ext uri="{FF2B5EF4-FFF2-40B4-BE49-F238E27FC236}">
                <a16:creationId xmlns:a16="http://schemas.microsoft.com/office/drawing/2014/main" id="{6397B676-D0D4-4EA7-8471-3469F41DD6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92868" y="625277"/>
            <a:ext cx="1214917" cy="1072745"/>
          </a:xfrm>
          <a:prstGeom prst="rect">
            <a:avLst/>
          </a:prstGeom>
        </p:spPr>
      </p:pic>
      <p:pic>
        <p:nvPicPr>
          <p:cNvPr id="9" name="図 8">
            <a:extLst>
              <a:ext uri="{FF2B5EF4-FFF2-40B4-BE49-F238E27FC236}">
                <a16:creationId xmlns:a16="http://schemas.microsoft.com/office/drawing/2014/main" id="{301CEA54-87C3-4457-AD46-459C32177B6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36134" y="1411055"/>
            <a:ext cx="1554103" cy="1072744"/>
          </a:xfrm>
          <a:prstGeom prst="rect">
            <a:avLst/>
          </a:prstGeom>
        </p:spPr>
      </p:pic>
      <p:pic>
        <p:nvPicPr>
          <p:cNvPr id="11" name="図 10">
            <a:extLst>
              <a:ext uri="{FF2B5EF4-FFF2-40B4-BE49-F238E27FC236}">
                <a16:creationId xmlns:a16="http://schemas.microsoft.com/office/drawing/2014/main" id="{875C217D-20C2-420F-B2E0-59C01ED3F84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79733" y="2428746"/>
            <a:ext cx="1465211" cy="1072744"/>
          </a:xfrm>
          <a:prstGeom prst="rect">
            <a:avLst/>
          </a:prstGeom>
        </p:spPr>
      </p:pic>
      <p:pic>
        <p:nvPicPr>
          <p:cNvPr id="13" name="図 12">
            <a:extLst>
              <a:ext uri="{FF2B5EF4-FFF2-40B4-BE49-F238E27FC236}">
                <a16:creationId xmlns:a16="http://schemas.microsoft.com/office/drawing/2014/main" id="{048E41CE-A45E-43F2-A61F-07F7BA5FEA0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36134" y="3501490"/>
            <a:ext cx="1257475" cy="1086002"/>
          </a:xfrm>
          <a:prstGeom prst="rect">
            <a:avLst/>
          </a:prstGeom>
        </p:spPr>
      </p:pic>
      <p:pic>
        <p:nvPicPr>
          <p:cNvPr id="15" name="図 14">
            <a:extLst>
              <a:ext uri="{FF2B5EF4-FFF2-40B4-BE49-F238E27FC236}">
                <a16:creationId xmlns:a16="http://schemas.microsoft.com/office/drawing/2014/main" id="{34680D77-2CA9-42AA-9116-AE2CB67B7A9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751590" y="3824302"/>
            <a:ext cx="1438476" cy="1190791"/>
          </a:xfrm>
          <a:prstGeom prst="rect">
            <a:avLst/>
          </a:prstGeom>
        </p:spPr>
      </p:pic>
      <p:pic>
        <p:nvPicPr>
          <p:cNvPr id="17" name="図 16">
            <a:extLst>
              <a:ext uri="{FF2B5EF4-FFF2-40B4-BE49-F238E27FC236}">
                <a16:creationId xmlns:a16="http://schemas.microsoft.com/office/drawing/2014/main" id="{3603A013-05EB-4F01-B214-EEACDCB3CE7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977974" y="4804430"/>
            <a:ext cx="1581371" cy="1066949"/>
          </a:xfrm>
          <a:prstGeom prst="rect">
            <a:avLst/>
          </a:prstGeom>
        </p:spPr>
      </p:pic>
      <p:pic>
        <p:nvPicPr>
          <p:cNvPr id="19" name="図 18">
            <a:extLst>
              <a:ext uri="{FF2B5EF4-FFF2-40B4-BE49-F238E27FC236}">
                <a16:creationId xmlns:a16="http://schemas.microsoft.com/office/drawing/2014/main" id="{14B05E1B-D6A2-4C73-8928-7DA28035844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559345" y="5630304"/>
            <a:ext cx="1454634" cy="980128"/>
          </a:xfrm>
          <a:prstGeom prst="rect">
            <a:avLst/>
          </a:prstGeom>
        </p:spPr>
      </p:pic>
    </p:spTree>
    <p:extLst>
      <p:ext uri="{BB962C8B-B14F-4D97-AF65-F5344CB8AC3E}">
        <p14:creationId xmlns:p14="http://schemas.microsoft.com/office/powerpoint/2010/main" val="18048921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E9399E-7D0B-4D74-A825-780269A454B0}"/>
              </a:ext>
            </a:extLst>
          </p:cNvPr>
          <p:cNvSpPr>
            <a:spLocks noGrp="1"/>
          </p:cNvSpPr>
          <p:nvPr>
            <p:ph type="title"/>
          </p:nvPr>
        </p:nvSpPr>
        <p:spPr>
          <a:xfrm>
            <a:off x="817377" y="279317"/>
            <a:ext cx="10989924" cy="1345298"/>
          </a:xfrm>
        </p:spPr>
        <p:txBody>
          <a:bodyPr/>
          <a:lstStyle/>
          <a:p>
            <a:r>
              <a:rPr kumimoji="1" lang="ja-JP" altLang="en-US" dirty="0">
                <a:latin typeface="ＭＳ ゴシック" panose="020B0609070205080204" pitchFamily="49" charset="-128"/>
                <a:ea typeface="ＭＳ ゴシック" panose="020B0609070205080204" pitchFamily="49" charset="-128"/>
              </a:rPr>
              <a:t>第１章　スキー教程技術を再確認</a:t>
            </a:r>
          </a:p>
        </p:txBody>
      </p:sp>
      <p:sp>
        <p:nvSpPr>
          <p:cNvPr id="3" name="コンテンツ プレースホルダー 2">
            <a:extLst>
              <a:ext uri="{FF2B5EF4-FFF2-40B4-BE49-F238E27FC236}">
                <a16:creationId xmlns:a16="http://schemas.microsoft.com/office/drawing/2014/main" id="{F5E4E415-D36E-4EA7-A427-BE0264B84A4D}"/>
              </a:ext>
            </a:extLst>
          </p:cNvPr>
          <p:cNvSpPr>
            <a:spLocks noGrp="1"/>
          </p:cNvSpPr>
          <p:nvPr>
            <p:ph idx="1"/>
          </p:nvPr>
        </p:nvSpPr>
        <p:spPr>
          <a:xfrm>
            <a:off x="1101462" y="2385874"/>
            <a:ext cx="10705839" cy="4472126"/>
          </a:xfrm>
        </p:spPr>
        <p:txBody>
          <a:bodyPr>
            <a:normAutofit/>
          </a:bodyPr>
          <a:lstStyle/>
          <a:p>
            <a:pPr marL="0" indent="0">
              <a:buNone/>
            </a:pPr>
            <a:r>
              <a:rPr kumimoji="1" lang="ja-JP" altLang="en-US" sz="3600" dirty="0">
                <a:latin typeface="ＭＳ ゴシック" panose="020B0609070205080204" pitchFamily="49" charset="-128"/>
                <a:ea typeface="ＭＳ ゴシック" panose="020B0609070205080204" pitchFamily="49" charset="-128"/>
              </a:rPr>
              <a:t>その１　　旧教程を振り返る</a:t>
            </a:r>
          </a:p>
        </p:txBody>
      </p:sp>
    </p:spTree>
    <p:extLst>
      <p:ext uri="{BB962C8B-B14F-4D97-AF65-F5344CB8AC3E}">
        <p14:creationId xmlns:p14="http://schemas.microsoft.com/office/powerpoint/2010/main" val="1429941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458D73-6D0A-4D61-B026-CE989F26B275}"/>
              </a:ext>
            </a:extLst>
          </p:cNvPr>
          <p:cNvSpPr>
            <a:spLocks noGrp="1"/>
          </p:cNvSpPr>
          <p:nvPr>
            <p:ph type="title"/>
          </p:nvPr>
        </p:nvSpPr>
        <p:spPr/>
        <p:txBody>
          <a:bodyPr/>
          <a:lstStyle/>
          <a:p>
            <a:r>
              <a:rPr kumimoji="1" lang="ja-JP" altLang="en-US" dirty="0"/>
              <a:t>洗練のパラレルターン</a:t>
            </a:r>
            <a:r>
              <a:rPr kumimoji="1" lang="en-US" altLang="ja-JP" dirty="0"/>
              <a:t>Ⅰ</a:t>
            </a:r>
            <a:r>
              <a:rPr kumimoji="1" lang="ja-JP" altLang="en-US" dirty="0"/>
              <a:t>と</a:t>
            </a:r>
            <a:r>
              <a:rPr kumimoji="1" lang="en-US" altLang="ja-JP" dirty="0"/>
              <a:t>Ⅱ</a:t>
            </a:r>
            <a:r>
              <a:rPr kumimoji="1" lang="ja-JP" altLang="en-US" dirty="0"/>
              <a:t>の違いを整理すると</a:t>
            </a:r>
          </a:p>
        </p:txBody>
      </p:sp>
      <p:sp>
        <p:nvSpPr>
          <p:cNvPr id="3" name="コンテンツ プレースホルダー 2">
            <a:extLst>
              <a:ext uri="{FF2B5EF4-FFF2-40B4-BE49-F238E27FC236}">
                <a16:creationId xmlns:a16="http://schemas.microsoft.com/office/drawing/2014/main" id="{4724425E-A9F0-44DB-A897-012AD48908F1}"/>
              </a:ext>
            </a:extLst>
          </p:cNvPr>
          <p:cNvSpPr>
            <a:spLocks noGrp="1"/>
          </p:cNvSpPr>
          <p:nvPr>
            <p:ph idx="1"/>
          </p:nvPr>
        </p:nvSpPr>
        <p:spPr>
          <a:xfrm>
            <a:off x="838200" y="2692891"/>
            <a:ext cx="10515600" cy="4351338"/>
          </a:xfrm>
        </p:spPr>
        <p:txBody>
          <a:bodyPr/>
          <a:lstStyle/>
          <a:p>
            <a:r>
              <a:rPr kumimoji="1" lang="ja-JP" altLang="en-US" dirty="0"/>
              <a:t>洗練のパラレルターン</a:t>
            </a:r>
            <a:r>
              <a:rPr kumimoji="1" lang="en-US" altLang="ja-JP" dirty="0"/>
              <a:t>Ⅰ</a:t>
            </a:r>
            <a:r>
              <a:rPr kumimoji="1" lang="ja-JP" altLang="en-US" dirty="0"/>
              <a:t>は内脚を軸に外脚伸脚による外スキーの捉えから外脚荷重</a:t>
            </a:r>
            <a:endParaRPr kumimoji="1" lang="en-US" altLang="ja-JP" dirty="0"/>
          </a:p>
          <a:p>
            <a:endParaRPr lang="en-US" altLang="ja-JP" dirty="0"/>
          </a:p>
          <a:p>
            <a:pPr marL="0" indent="0">
              <a:buNone/>
            </a:pPr>
            <a:endParaRPr kumimoji="1" lang="en-US" altLang="ja-JP" dirty="0"/>
          </a:p>
          <a:p>
            <a:r>
              <a:rPr lang="ja-JP" altLang="en-US" dirty="0"/>
              <a:t>洗練のパラレルターン</a:t>
            </a:r>
            <a:r>
              <a:rPr lang="en-US" altLang="ja-JP" dirty="0"/>
              <a:t>Ⅱ</a:t>
            </a:r>
            <a:r>
              <a:rPr lang="ja-JP" altLang="en-US" dirty="0"/>
              <a:t>は両スキー切り替え後、両スキーで雪面を捉えて（ターン前半内スキーも外スキーと同じ働きをして）外脚荷重</a:t>
            </a:r>
            <a:endParaRPr kumimoji="1" lang="ja-JP" altLang="en-US" dirty="0"/>
          </a:p>
        </p:txBody>
      </p:sp>
    </p:spTree>
    <p:extLst>
      <p:ext uri="{BB962C8B-B14F-4D97-AF65-F5344CB8AC3E}">
        <p14:creationId xmlns:p14="http://schemas.microsoft.com/office/powerpoint/2010/main" val="14978204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E9399E-7D0B-4D74-A825-780269A454B0}"/>
              </a:ext>
            </a:extLst>
          </p:cNvPr>
          <p:cNvSpPr>
            <a:spLocks noGrp="1"/>
          </p:cNvSpPr>
          <p:nvPr>
            <p:ph type="title"/>
          </p:nvPr>
        </p:nvSpPr>
        <p:spPr>
          <a:xfrm>
            <a:off x="845127" y="270586"/>
            <a:ext cx="6763036" cy="2526536"/>
          </a:xfrm>
        </p:spPr>
        <p:txBody>
          <a:bodyPr>
            <a:normAutofit fontScale="90000"/>
          </a:bodyPr>
          <a:lstStyle/>
          <a:p>
            <a:r>
              <a:rPr kumimoji="1" lang="ja-JP" altLang="en-US" dirty="0">
                <a:latin typeface="ＭＳ ゴシック" panose="020B0609070205080204" pitchFamily="49" charset="-128"/>
                <a:ea typeface="ＭＳ ゴシック" panose="020B0609070205080204" pitchFamily="49" charset="-128"/>
              </a:rPr>
              <a:t>洗練のパラレルターン</a:t>
            </a:r>
            <a:r>
              <a:rPr kumimoji="1" lang="en-US" altLang="ja-JP" dirty="0">
                <a:latin typeface="ＭＳ ゴシック" panose="020B0609070205080204" pitchFamily="49" charset="-128"/>
                <a:ea typeface="ＭＳ ゴシック" panose="020B0609070205080204" pitchFamily="49" charset="-128"/>
              </a:rPr>
              <a:t>Ⅲ</a:t>
            </a:r>
            <a:br>
              <a:rPr kumimoji="1" lang="en-US" altLang="ja-JP" dirty="0"/>
            </a:br>
            <a:br>
              <a:rPr kumimoji="1" lang="en-US" altLang="ja-JP" dirty="0"/>
            </a:br>
            <a:r>
              <a:rPr lang="ja-JP" altLang="en-US" sz="3600" dirty="0">
                <a:latin typeface="ＭＳ ゴシック" panose="020B0609070205080204" pitchFamily="49" charset="-128"/>
                <a:ea typeface="ＭＳ ゴシック" panose="020B0609070205080204" pitchFamily="49" charset="-128"/>
              </a:rPr>
              <a:t>逆前後差動作により、内脚を後ろに引いて外脚は足首の緊張を保った伸脚で前に押し出す</a:t>
            </a:r>
            <a:endParaRPr kumimoji="1" lang="ja-JP" altLang="en-US" dirty="0"/>
          </a:p>
        </p:txBody>
      </p:sp>
      <p:pic>
        <p:nvPicPr>
          <p:cNvPr id="5" name="コンテンツ プレースホルダー 4">
            <a:extLst>
              <a:ext uri="{FF2B5EF4-FFF2-40B4-BE49-F238E27FC236}">
                <a16:creationId xmlns:a16="http://schemas.microsoft.com/office/drawing/2014/main" id="{945D0C75-C5D9-4EFA-A4DE-FA4014282169}"/>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9473074" y="1170599"/>
            <a:ext cx="1277784" cy="851855"/>
          </a:xfrm>
        </p:spPr>
      </p:pic>
      <p:sp>
        <p:nvSpPr>
          <p:cNvPr id="3" name="コンテンツ プレースホルダー 2">
            <a:extLst>
              <a:ext uri="{FF2B5EF4-FFF2-40B4-BE49-F238E27FC236}">
                <a16:creationId xmlns:a16="http://schemas.microsoft.com/office/drawing/2014/main" id="{497C81A2-A724-49FB-88E6-AD8AF6E1B86E}"/>
              </a:ext>
            </a:extLst>
          </p:cNvPr>
          <p:cNvSpPr>
            <a:spLocks noGrp="1"/>
          </p:cNvSpPr>
          <p:nvPr>
            <p:ph sz="half" idx="2"/>
          </p:nvPr>
        </p:nvSpPr>
        <p:spPr>
          <a:xfrm>
            <a:off x="692459" y="3267524"/>
            <a:ext cx="5744198" cy="793355"/>
          </a:xfrm>
        </p:spPr>
        <p:txBody>
          <a:bodyPr>
            <a:normAutofit fontScale="85000" lnSpcReduction="10000"/>
          </a:bodyPr>
          <a:lstStyle/>
          <a:p>
            <a:pPr marL="0" indent="0">
              <a:buNone/>
            </a:pPr>
            <a:r>
              <a:rPr lang="ja-JP" altLang="en-US" sz="3200"/>
              <a:t>次のターン弧内側への重心移動量は洗練のパラレルターンより大きくなる</a:t>
            </a:r>
            <a:endParaRPr kumimoji="1" lang="ja-JP" altLang="en-US" sz="3200" dirty="0"/>
          </a:p>
        </p:txBody>
      </p:sp>
      <p:pic>
        <p:nvPicPr>
          <p:cNvPr id="7" name="図 6">
            <a:extLst>
              <a:ext uri="{FF2B5EF4-FFF2-40B4-BE49-F238E27FC236}">
                <a16:creationId xmlns:a16="http://schemas.microsoft.com/office/drawing/2014/main" id="{649BFCD0-840D-403D-91FE-76CF5C823C2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75970" y="1994477"/>
            <a:ext cx="1845680" cy="1025378"/>
          </a:xfrm>
          <a:prstGeom prst="rect">
            <a:avLst/>
          </a:prstGeom>
        </p:spPr>
      </p:pic>
      <p:pic>
        <p:nvPicPr>
          <p:cNvPr id="9" name="図 8">
            <a:extLst>
              <a:ext uri="{FF2B5EF4-FFF2-40B4-BE49-F238E27FC236}">
                <a16:creationId xmlns:a16="http://schemas.microsoft.com/office/drawing/2014/main" id="{81602C61-8A38-47F8-9625-FFBF16DAB8A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44916" y="2944432"/>
            <a:ext cx="1453894" cy="1345298"/>
          </a:xfrm>
          <a:prstGeom prst="rect">
            <a:avLst/>
          </a:prstGeom>
        </p:spPr>
      </p:pic>
      <p:pic>
        <p:nvPicPr>
          <p:cNvPr id="11" name="図 10">
            <a:extLst>
              <a:ext uri="{FF2B5EF4-FFF2-40B4-BE49-F238E27FC236}">
                <a16:creationId xmlns:a16="http://schemas.microsoft.com/office/drawing/2014/main" id="{32CE2B95-5337-4E7D-91F8-128408027DB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36658" y="3610945"/>
            <a:ext cx="1708257" cy="1437642"/>
          </a:xfrm>
          <a:prstGeom prst="rect">
            <a:avLst/>
          </a:prstGeom>
        </p:spPr>
      </p:pic>
      <p:pic>
        <p:nvPicPr>
          <p:cNvPr id="13" name="図 12">
            <a:extLst>
              <a:ext uri="{FF2B5EF4-FFF2-40B4-BE49-F238E27FC236}">
                <a16:creationId xmlns:a16="http://schemas.microsoft.com/office/drawing/2014/main" id="{7303DD59-A254-4472-85BE-785AE9CECF6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28400" y="4845279"/>
            <a:ext cx="1708257" cy="1017131"/>
          </a:xfrm>
          <a:prstGeom prst="rect">
            <a:avLst/>
          </a:prstGeom>
        </p:spPr>
      </p:pic>
      <p:pic>
        <p:nvPicPr>
          <p:cNvPr id="15" name="図 14">
            <a:extLst>
              <a:ext uri="{FF2B5EF4-FFF2-40B4-BE49-F238E27FC236}">
                <a16:creationId xmlns:a16="http://schemas.microsoft.com/office/drawing/2014/main" id="{61FE4DF5-7DD8-4957-AEC2-1AB1381E414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499502" y="5862410"/>
            <a:ext cx="1491021" cy="1017131"/>
          </a:xfrm>
          <a:prstGeom prst="rect">
            <a:avLst/>
          </a:prstGeom>
        </p:spPr>
      </p:pic>
      <p:pic>
        <p:nvPicPr>
          <p:cNvPr id="17" name="図 16">
            <a:extLst>
              <a:ext uri="{FF2B5EF4-FFF2-40B4-BE49-F238E27FC236}">
                <a16:creationId xmlns:a16="http://schemas.microsoft.com/office/drawing/2014/main" id="{689B52F9-6E47-4911-A013-ABA63CDD096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881850" y="270586"/>
            <a:ext cx="1433919" cy="900013"/>
          </a:xfrm>
          <a:prstGeom prst="rect">
            <a:avLst/>
          </a:prstGeom>
        </p:spPr>
      </p:pic>
    </p:spTree>
    <p:extLst>
      <p:ext uri="{BB962C8B-B14F-4D97-AF65-F5344CB8AC3E}">
        <p14:creationId xmlns:p14="http://schemas.microsoft.com/office/powerpoint/2010/main" val="3016662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heel(1)">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1E1A9FA-E94B-4E1C-8384-53B67AAA7C6C}"/>
              </a:ext>
            </a:extLst>
          </p:cNvPr>
          <p:cNvSpPr>
            <a:spLocks noGrp="1"/>
          </p:cNvSpPr>
          <p:nvPr>
            <p:ph type="title"/>
          </p:nvPr>
        </p:nvSpPr>
        <p:spPr/>
        <p:txBody>
          <a:bodyPr/>
          <a:lstStyle/>
          <a:p>
            <a:r>
              <a:rPr lang="ja-JP" altLang="en-US" dirty="0"/>
              <a:t>第２章　スキー理論を再確認</a:t>
            </a:r>
            <a:endParaRPr kumimoji="1" lang="ja-JP" altLang="en-US" dirty="0"/>
          </a:p>
        </p:txBody>
      </p:sp>
      <p:sp>
        <p:nvSpPr>
          <p:cNvPr id="3" name="コンテンツ プレースホルダー 2">
            <a:extLst>
              <a:ext uri="{FF2B5EF4-FFF2-40B4-BE49-F238E27FC236}">
                <a16:creationId xmlns:a16="http://schemas.microsoft.com/office/drawing/2014/main" id="{51E373D7-591D-420D-9FA1-9EF6E103C9F9}"/>
              </a:ext>
            </a:extLst>
          </p:cNvPr>
          <p:cNvSpPr>
            <a:spLocks noGrp="1"/>
          </p:cNvSpPr>
          <p:nvPr>
            <p:ph idx="1"/>
          </p:nvPr>
        </p:nvSpPr>
        <p:spPr/>
        <p:txBody>
          <a:bodyPr/>
          <a:lstStyle/>
          <a:p>
            <a:endParaRPr kumimoji="1" lang="ja-JP" altLang="en-US"/>
          </a:p>
        </p:txBody>
      </p:sp>
    </p:spTree>
    <p:extLst>
      <p:ext uri="{BB962C8B-B14F-4D97-AF65-F5344CB8AC3E}">
        <p14:creationId xmlns:p14="http://schemas.microsoft.com/office/powerpoint/2010/main" val="20768638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3894304-FEB0-4085-BBE8-7FB775380C73}"/>
              </a:ext>
            </a:extLst>
          </p:cNvPr>
          <p:cNvSpPr>
            <a:spLocks noGrp="1"/>
          </p:cNvSpPr>
          <p:nvPr>
            <p:ph type="title"/>
          </p:nvPr>
        </p:nvSpPr>
        <p:spPr>
          <a:xfrm>
            <a:off x="845127" y="365760"/>
            <a:ext cx="10589312" cy="1019157"/>
          </a:xfrm>
        </p:spPr>
        <p:txBody>
          <a:bodyPr/>
          <a:lstStyle/>
          <a:p>
            <a:r>
              <a:rPr lang="ja-JP" altLang="en-US" dirty="0"/>
              <a:t>　　　　ターン構成の分け方</a:t>
            </a:r>
            <a:r>
              <a:rPr kumimoji="1" lang="ja-JP" altLang="en-US" dirty="0"/>
              <a:t>　</a:t>
            </a:r>
          </a:p>
        </p:txBody>
      </p:sp>
      <p:pic>
        <p:nvPicPr>
          <p:cNvPr id="4" name="Picture 2">
            <a:extLst>
              <a:ext uri="{FF2B5EF4-FFF2-40B4-BE49-F238E27FC236}">
                <a16:creationId xmlns:a16="http://schemas.microsoft.com/office/drawing/2014/main" id="{C60B55CC-7B7D-4257-AC44-4FC644682DC8}"/>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1249635" y="1937802"/>
            <a:ext cx="4371429" cy="4133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コンテンツ プレースホルダー 4">
            <a:extLst>
              <a:ext uri="{FF2B5EF4-FFF2-40B4-BE49-F238E27FC236}">
                <a16:creationId xmlns:a16="http://schemas.microsoft.com/office/drawing/2014/main" id="{44A36C52-07CE-457B-B32E-1E4A2D38BB0A}"/>
              </a:ext>
            </a:extLst>
          </p:cNvPr>
          <p:cNvSpPr>
            <a:spLocks noGrp="1"/>
          </p:cNvSpPr>
          <p:nvPr>
            <p:ph sz="half" idx="2"/>
          </p:nvPr>
        </p:nvSpPr>
        <p:spPr>
          <a:xfrm>
            <a:off x="6172200" y="1825624"/>
            <a:ext cx="5686720" cy="4782565"/>
          </a:xfrm>
        </p:spPr>
        <p:txBody>
          <a:bodyPr>
            <a:normAutofit/>
          </a:bodyPr>
          <a:lstStyle/>
          <a:p>
            <a:pPr marL="0" indent="0">
              <a:buNone/>
            </a:pPr>
            <a:r>
              <a:rPr kumimoji="1" lang="en-US" altLang="ja-JP" dirty="0">
                <a:solidFill>
                  <a:srgbClr val="FF0000"/>
                </a:solidFill>
              </a:rPr>
              <a:t>1</a:t>
            </a:r>
            <a:r>
              <a:rPr kumimoji="1" lang="ja-JP" altLang="en-US" dirty="0">
                <a:solidFill>
                  <a:srgbClr val="FF0000"/>
                </a:solidFill>
              </a:rPr>
              <a:t>　</a:t>
            </a:r>
            <a:r>
              <a:rPr lang="ja-JP" altLang="en-US" dirty="0">
                <a:solidFill>
                  <a:srgbClr val="FF0000"/>
                </a:solidFill>
              </a:rPr>
              <a:t>ターン構成を３分割した理論</a:t>
            </a:r>
            <a:endParaRPr lang="en-US" altLang="ja-JP" dirty="0">
              <a:solidFill>
                <a:srgbClr val="FF0000"/>
              </a:solidFill>
            </a:endParaRPr>
          </a:p>
          <a:p>
            <a:pPr marL="0" indent="0">
              <a:buNone/>
            </a:pPr>
            <a:endParaRPr lang="en-US" altLang="ja-JP" dirty="0"/>
          </a:p>
          <a:p>
            <a:pPr marL="0" indent="0">
              <a:buNone/>
            </a:pPr>
            <a:r>
              <a:rPr kumimoji="1" lang="ja-JP" altLang="en-US" dirty="0"/>
              <a:t>２　</a:t>
            </a:r>
            <a:r>
              <a:rPr lang="ja-JP" altLang="en-US" dirty="0"/>
              <a:t>ターンゾーンと切り替えゾーンに分けた</a:t>
            </a:r>
            <a:endParaRPr lang="en-US" altLang="ja-JP" dirty="0"/>
          </a:p>
          <a:p>
            <a:pPr marL="0" indent="0">
              <a:buNone/>
            </a:pPr>
            <a:endParaRPr kumimoji="1" lang="en-US" altLang="ja-JP" dirty="0"/>
          </a:p>
          <a:p>
            <a:pPr marL="0" indent="0">
              <a:buNone/>
            </a:pPr>
            <a:r>
              <a:rPr kumimoji="1" lang="ja-JP" altLang="en-US" dirty="0"/>
              <a:t>３　谷回りゾーンと山回りゾーンを分けた</a:t>
            </a:r>
            <a:endParaRPr kumimoji="1" lang="en-US" altLang="ja-JP" dirty="0"/>
          </a:p>
          <a:p>
            <a:pPr marL="0" indent="0">
              <a:buNone/>
            </a:pPr>
            <a:endParaRPr lang="en-US" altLang="ja-JP" dirty="0"/>
          </a:p>
        </p:txBody>
      </p:sp>
    </p:spTree>
    <p:extLst>
      <p:ext uri="{BB962C8B-B14F-4D97-AF65-F5344CB8AC3E}">
        <p14:creationId xmlns:p14="http://schemas.microsoft.com/office/powerpoint/2010/main" val="1495414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circle(in)">
                                      <p:cBhvr>
                                        <p:cTn id="12" dur="20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circle(in)">
                                      <p:cBhvr>
                                        <p:cTn id="17" dur="20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5">
                                            <p:txEl>
                                              <p:pRg st="4" end="4"/>
                                            </p:txEl>
                                          </p:spTgt>
                                        </p:tgtEl>
                                        <p:attrNameLst>
                                          <p:attrName>style.visibility</p:attrName>
                                        </p:attrNameLst>
                                      </p:cBhvr>
                                      <p:to>
                                        <p:strVal val="visible"/>
                                      </p:to>
                                    </p:set>
                                    <p:animEffect transition="in" filter="circle(in)">
                                      <p:cBhvr>
                                        <p:cTn id="22" dur="20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D19BA0-542D-49B5-83E6-26EEEA5A4455}"/>
              </a:ext>
            </a:extLst>
          </p:cNvPr>
          <p:cNvSpPr>
            <a:spLocks noGrp="1"/>
          </p:cNvSpPr>
          <p:nvPr>
            <p:ph type="title"/>
          </p:nvPr>
        </p:nvSpPr>
        <p:spPr/>
        <p:txBody>
          <a:bodyPr/>
          <a:lstStyle/>
          <a:p>
            <a:r>
              <a:rPr kumimoji="1" lang="ja-JP" altLang="en-US" dirty="0"/>
              <a:t>　　　　三分割したターンの特徴</a:t>
            </a:r>
          </a:p>
        </p:txBody>
      </p:sp>
      <p:pic>
        <p:nvPicPr>
          <p:cNvPr id="7" name="コンテンツ プレースホルダー 6">
            <a:extLst>
              <a:ext uri="{FF2B5EF4-FFF2-40B4-BE49-F238E27FC236}">
                <a16:creationId xmlns:a16="http://schemas.microsoft.com/office/drawing/2014/main" id="{4FD17AD9-A9A7-4414-B490-39BE48024F1C}"/>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11855" y="1825624"/>
            <a:ext cx="5445983" cy="4763712"/>
          </a:xfrm>
          <a:prstGeom prst="rect">
            <a:avLst/>
          </a:prstGeom>
        </p:spPr>
      </p:pic>
      <p:sp>
        <p:nvSpPr>
          <p:cNvPr id="4" name="コンテンツ プレースホルダー 3">
            <a:extLst>
              <a:ext uri="{FF2B5EF4-FFF2-40B4-BE49-F238E27FC236}">
                <a16:creationId xmlns:a16="http://schemas.microsoft.com/office/drawing/2014/main" id="{26A2EBB2-5ADC-4E26-9D74-F303925C5B8C}"/>
              </a:ext>
            </a:extLst>
          </p:cNvPr>
          <p:cNvSpPr>
            <a:spLocks noGrp="1"/>
          </p:cNvSpPr>
          <p:nvPr>
            <p:ph sz="half" idx="2"/>
          </p:nvPr>
        </p:nvSpPr>
        <p:spPr>
          <a:xfrm>
            <a:off x="5637229" y="1923068"/>
            <a:ext cx="6442916" cy="4666268"/>
          </a:xfrm>
        </p:spPr>
        <p:txBody>
          <a:bodyPr>
            <a:normAutofit fontScale="70000" lnSpcReduction="20000"/>
          </a:bodyPr>
          <a:lstStyle/>
          <a:p>
            <a:pPr marL="0" indent="0">
              <a:buNone/>
            </a:pPr>
            <a:r>
              <a:rPr kumimoji="1" lang="ja-JP" altLang="en-US" dirty="0"/>
              <a:t>１　ターン後半・・・・・</a:t>
            </a:r>
            <a:endParaRPr kumimoji="1" lang="en-US" altLang="ja-JP" dirty="0"/>
          </a:p>
          <a:p>
            <a:pPr marL="0" indent="0">
              <a:buNone/>
            </a:pPr>
            <a:r>
              <a:rPr lang="ja-JP" altLang="en-US" dirty="0"/>
              <a:t>　　外側に出ていたスキーが帰ってくるところ</a:t>
            </a:r>
            <a:endParaRPr lang="en-US" altLang="ja-JP" dirty="0"/>
          </a:p>
          <a:p>
            <a:pPr marL="0" indent="0">
              <a:buNone/>
            </a:pPr>
            <a:r>
              <a:rPr lang="ja-JP" altLang="en-US" dirty="0"/>
              <a:t>　　（外からの力に耐えるところ）</a:t>
            </a:r>
            <a:endParaRPr lang="en-US" altLang="ja-JP" dirty="0"/>
          </a:p>
          <a:p>
            <a:pPr marL="0" indent="0">
              <a:buNone/>
            </a:pPr>
            <a:endParaRPr lang="en-US" altLang="ja-JP" dirty="0"/>
          </a:p>
          <a:p>
            <a:pPr marL="0" indent="0">
              <a:buNone/>
            </a:pPr>
            <a:r>
              <a:rPr kumimoji="1" lang="ja-JP" altLang="en-US" dirty="0"/>
              <a:t>２　切り替えゾーン・・・・・</a:t>
            </a:r>
            <a:endParaRPr kumimoji="1" lang="en-US" altLang="ja-JP" dirty="0"/>
          </a:p>
          <a:p>
            <a:pPr marL="0" indent="0">
              <a:buNone/>
            </a:pPr>
            <a:r>
              <a:rPr lang="ja-JP" altLang="en-US" dirty="0"/>
              <a:t>　　外からの力を推進力につなげて角付けと重心</a:t>
            </a:r>
            <a:endParaRPr lang="en-US" altLang="ja-JP" dirty="0"/>
          </a:p>
          <a:p>
            <a:pPr marL="0" indent="0">
              <a:buNone/>
            </a:pPr>
            <a:r>
              <a:rPr lang="ja-JP" altLang="en-US" dirty="0"/>
              <a:t>　　　　　　を切り替えるところ　</a:t>
            </a:r>
            <a:endParaRPr lang="en-US" altLang="ja-JP" dirty="0"/>
          </a:p>
          <a:p>
            <a:pPr marL="0" indent="0">
              <a:buNone/>
            </a:pPr>
            <a:r>
              <a:rPr lang="ja-JP" altLang="en-US" dirty="0"/>
              <a:t>　　（つま先立ちで前に出る動作を伴う）</a:t>
            </a:r>
            <a:endParaRPr lang="en-US" altLang="ja-JP" dirty="0"/>
          </a:p>
          <a:p>
            <a:pPr marL="0" indent="0">
              <a:buNone/>
            </a:pPr>
            <a:endParaRPr lang="en-US" altLang="ja-JP" dirty="0"/>
          </a:p>
          <a:p>
            <a:pPr marL="0" indent="0">
              <a:buNone/>
            </a:pPr>
            <a:r>
              <a:rPr kumimoji="1" lang="ja-JP" altLang="en-US" dirty="0"/>
              <a:t>３　ターン前半・・・・・</a:t>
            </a:r>
            <a:endParaRPr kumimoji="1" lang="en-US" altLang="ja-JP" dirty="0"/>
          </a:p>
          <a:p>
            <a:pPr marL="0" indent="0">
              <a:buNone/>
            </a:pPr>
            <a:r>
              <a:rPr kumimoji="1" lang="ja-JP" altLang="en-US" dirty="0"/>
              <a:t>　外側にスキーを出していくところ</a:t>
            </a:r>
            <a:endParaRPr kumimoji="1" lang="en-US" altLang="ja-JP" dirty="0"/>
          </a:p>
          <a:p>
            <a:pPr marL="0" indent="0">
              <a:buNone/>
            </a:pPr>
            <a:r>
              <a:rPr kumimoji="1" lang="ja-JP" altLang="en-US" dirty="0"/>
              <a:t>　（外側へ押しだす強い力は必要ない）</a:t>
            </a:r>
            <a:endParaRPr kumimoji="1" lang="en-US" altLang="ja-JP" dirty="0"/>
          </a:p>
          <a:p>
            <a:pPr marL="0" indent="0">
              <a:buNone/>
            </a:pPr>
            <a:r>
              <a:rPr lang="ja-JP" altLang="en-US" dirty="0"/>
              <a:t>　</a:t>
            </a:r>
            <a:endParaRPr kumimoji="1" lang="ja-JP" altLang="en-US" dirty="0"/>
          </a:p>
        </p:txBody>
      </p:sp>
    </p:spTree>
    <p:extLst>
      <p:ext uri="{BB962C8B-B14F-4D97-AF65-F5344CB8AC3E}">
        <p14:creationId xmlns:p14="http://schemas.microsoft.com/office/powerpoint/2010/main" val="308700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1000"/>
                                        <p:tgtEl>
                                          <p:spTgt spid="4">
                                            <p:txEl>
                                              <p:pRg st="1" end="1"/>
                                            </p:txEl>
                                          </p:spTgt>
                                        </p:tgtEl>
                                      </p:cBhvr>
                                    </p:animEffect>
                                    <p:anim calcmode="lin" valueType="num">
                                      <p:cBhvr>
                                        <p:cTn id="13"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4">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1000"/>
                                        <p:tgtEl>
                                          <p:spTgt spid="4">
                                            <p:txEl>
                                              <p:pRg st="2" end="2"/>
                                            </p:txEl>
                                          </p:spTgt>
                                        </p:tgtEl>
                                      </p:cBhvr>
                                    </p:animEffect>
                                    <p:anim calcmode="lin" valueType="num">
                                      <p:cBhvr>
                                        <p:cTn id="1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4">
                                            <p:txEl>
                                              <p:pRg st="4" end="4"/>
                                            </p:txEl>
                                          </p:spTgt>
                                        </p:tgtEl>
                                        <p:attrNameLst>
                                          <p:attrName>style.visibility</p:attrName>
                                        </p:attrNameLst>
                                      </p:cBhvr>
                                      <p:to>
                                        <p:strVal val="visible"/>
                                      </p:to>
                                    </p:set>
                                    <p:animEffect transition="in" filter="fade">
                                      <p:cBhvr>
                                        <p:cTn id="24" dur="1000"/>
                                        <p:tgtEl>
                                          <p:spTgt spid="4">
                                            <p:txEl>
                                              <p:pRg st="4" end="4"/>
                                            </p:txEl>
                                          </p:spTgt>
                                        </p:tgtEl>
                                      </p:cBhvr>
                                    </p:animEffect>
                                    <p:anim calcmode="lin" valueType="num">
                                      <p:cBhvr>
                                        <p:cTn id="25"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26" dur="1000" fill="hold"/>
                                        <p:tgtEl>
                                          <p:spTgt spid="4">
                                            <p:txEl>
                                              <p:pRg st="4" end="4"/>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4">
                                            <p:txEl>
                                              <p:pRg st="5" end="5"/>
                                            </p:txEl>
                                          </p:spTgt>
                                        </p:tgtEl>
                                        <p:attrNameLst>
                                          <p:attrName>style.visibility</p:attrName>
                                        </p:attrNameLst>
                                      </p:cBhvr>
                                      <p:to>
                                        <p:strVal val="visible"/>
                                      </p:to>
                                    </p:set>
                                    <p:animEffect transition="in" filter="fade">
                                      <p:cBhvr>
                                        <p:cTn id="29" dur="1000"/>
                                        <p:tgtEl>
                                          <p:spTgt spid="4">
                                            <p:txEl>
                                              <p:pRg st="5" end="5"/>
                                            </p:txEl>
                                          </p:spTgt>
                                        </p:tgtEl>
                                      </p:cBhvr>
                                    </p:animEffect>
                                    <p:anim calcmode="lin" valueType="num">
                                      <p:cBhvr>
                                        <p:cTn id="30"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1" dur="1000" fill="hold"/>
                                        <p:tgtEl>
                                          <p:spTgt spid="4">
                                            <p:txEl>
                                              <p:pRg st="5" end="5"/>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4">
                                            <p:txEl>
                                              <p:pRg st="6" end="6"/>
                                            </p:txEl>
                                          </p:spTgt>
                                        </p:tgtEl>
                                        <p:attrNameLst>
                                          <p:attrName>style.visibility</p:attrName>
                                        </p:attrNameLst>
                                      </p:cBhvr>
                                      <p:to>
                                        <p:strVal val="visible"/>
                                      </p:to>
                                    </p:set>
                                    <p:animEffect transition="in" filter="fade">
                                      <p:cBhvr>
                                        <p:cTn id="34" dur="1000"/>
                                        <p:tgtEl>
                                          <p:spTgt spid="4">
                                            <p:txEl>
                                              <p:pRg st="6" end="6"/>
                                            </p:txEl>
                                          </p:spTgt>
                                        </p:tgtEl>
                                      </p:cBhvr>
                                    </p:animEffect>
                                    <p:anim calcmode="lin" valueType="num">
                                      <p:cBhvr>
                                        <p:cTn id="35"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36" dur="1000" fill="hold"/>
                                        <p:tgtEl>
                                          <p:spTgt spid="4">
                                            <p:txEl>
                                              <p:pRg st="6" end="6"/>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4">
                                            <p:txEl>
                                              <p:pRg st="7" end="7"/>
                                            </p:txEl>
                                          </p:spTgt>
                                        </p:tgtEl>
                                        <p:attrNameLst>
                                          <p:attrName>style.visibility</p:attrName>
                                        </p:attrNameLst>
                                      </p:cBhvr>
                                      <p:to>
                                        <p:strVal val="visible"/>
                                      </p:to>
                                    </p:set>
                                    <p:animEffect transition="in" filter="fade">
                                      <p:cBhvr>
                                        <p:cTn id="39" dur="1000"/>
                                        <p:tgtEl>
                                          <p:spTgt spid="4">
                                            <p:txEl>
                                              <p:pRg st="7" end="7"/>
                                            </p:txEl>
                                          </p:spTgt>
                                        </p:tgtEl>
                                      </p:cBhvr>
                                    </p:animEffect>
                                    <p:anim calcmode="lin" valueType="num">
                                      <p:cBhvr>
                                        <p:cTn id="40" dur="10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41" dur="1000" fill="hold"/>
                                        <p:tgtEl>
                                          <p:spTgt spid="4">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4">
                                            <p:txEl>
                                              <p:pRg st="9" end="9"/>
                                            </p:txEl>
                                          </p:spTgt>
                                        </p:tgtEl>
                                        <p:attrNameLst>
                                          <p:attrName>style.visibility</p:attrName>
                                        </p:attrNameLst>
                                      </p:cBhvr>
                                      <p:to>
                                        <p:strVal val="visible"/>
                                      </p:to>
                                    </p:set>
                                    <p:animEffect transition="in" filter="fade">
                                      <p:cBhvr>
                                        <p:cTn id="46" dur="1000"/>
                                        <p:tgtEl>
                                          <p:spTgt spid="4">
                                            <p:txEl>
                                              <p:pRg st="9" end="9"/>
                                            </p:txEl>
                                          </p:spTgt>
                                        </p:tgtEl>
                                      </p:cBhvr>
                                    </p:animEffect>
                                    <p:anim calcmode="lin" valueType="num">
                                      <p:cBhvr>
                                        <p:cTn id="47" dur="1000" fill="hold"/>
                                        <p:tgtEl>
                                          <p:spTgt spid="4">
                                            <p:txEl>
                                              <p:pRg st="9" end="9"/>
                                            </p:txEl>
                                          </p:spTgt>
                                        </p:tgtEl>
                                        <p:attrNameLst>
                                          <p:attrName>ppt_x</p:attrName>
                                        </p:attrNameLst>
                                      </p:cBhvr>
                                      <p:tavLst>
                                        <p:tav tm="0">
                                          <p:val>
                                            <p:strVal val="#ppt_x"/>
                                          </p:val>
                                        </p:tav>
                                        <p:tav tm="100000">
                                          <p:val>
                                            <p:strVal val="#ppt_x"/>
                                          </p:val>
                                        </p:tav>
                                      </p:tavLst>
                                    </p:anim>
                                    <p:anim calcmode="lin" valueType="num">
                                      <p:cBhvr>
                                        <p:cTn id="48" dur="1000" fill="hold"/>
                                        <p:tgtEl>
                                          <p:spTgt spid="4">
                                            <p:txEl>
                                              <p:pRg st="9" end="9"/>
                                            </p:txEl>
                                          </p:spTgt>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4">
                                            <p:txEl>
                                              <p:pRg st="10" end="10"/>
                                            </p:txEl>
                                          </p:spTgt>
                                        </p:tgtEl>
                                        <p:attrNameLst>
                                          <p:attrName>style.visibility</p:attrName>
                                        </p:attrNameLst>
                                      </p:cBhvr>
                                      <p:to>
                                        <p:strVal val="visible"/>
                                      </p:to>
                                    </p:set>
                                    <p:animEffect transition="in" filter="fade">
                                      <p:cBhvr>
                                        <p:cTn id="51" dur="1000"/>
                                        <p:tgtEl>
                                          <p:spTgt spid="4">
                                            <p:txEl>
                                              <p:pRg st="10" end="10"/>
                                            </p:txEl>
                                          </p:spTgt>
                                        </p:tgtEl>
                                      </p:cBhvr>
                                    </p:animEffect>
                                    <p:anim calcmode="lin" valueType="num">
                                      <p:cBhvr>
                                        <p:cTn id="52" dur="1000" fill="hold"/>
                                        <p:tgtEl>
                                          <p:spTgt spid="4">
                                            <p:txEl>
                                              <p:pRg st="10" end="10"/>
                                            </p:txEl>
                                          </p:spTgt>
                                        </p:tgtEl>
                                        <p:attrNameLst>
                                          <p:attrName>ppt_x</p:attrName>
                                        </p:attrNameLst>
                                      </p:cBhvr>
                                      <p:tavLst>
                                        <p:tav tm="0">
                                          <p:val>
                                            <p:strVal val="#ppt_x"/>
                                          </p:val>
                                        </p:tav>
                                        <p:tav tm="100000">
                                          <p:val>
                                            <p:strVal val="#ppt_x"/>
                                          </p:val>
                                        </p:tav>
                                      </p:tavLst>
                                    </p:anim>
                                    <p:anim calcmode="lin" valueType="num">
                                      <p:cBhvr>
                                        <p:cTn id="53" dur="1000" fill="hold"/>
                                        <p:tgtEl>
                                          <p:spTgt spid="4">
                                            <p:txEl>
                                              <p:pRg st="10" end="10"/>
                                            </p:txEl>
                                          </p:spTgt>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4">
                                            <p:txEl>
                                              <p:pRg st="11" end="11"/>
                                            </p:txEl>
                                          </p:spTgt>
                                        </p:tgtEl>
                                        <p:attrNameLst>
                                          <p:attrName>style.visibility</p:attrName>
                                        </p:attrNameLst>
                                      </p:cBhvr>
                                      <p:to>
                                        <p:strVal val="visible"/>
                                      </p:to>
                                    </p:set>
                                    <p:animEffect transition="in" filter="fade">
                                      <p:cBhvr>
                                        <p:cTn id="56" dur="1000"/>
                                        <p:tgtEl>
                                          <p:spTgt spid="4">
                                            <p:txEl>
                                              <p:pRg st="11" end="11"/>
                                            </p:txEl>
                                          </p:spTgt>
                                        </p:tgtEl>
                                      </p:cBhvr>
                                    </p:animEffect>
                                    <p:anim calcmode="lin" valueType="num">
                                      <p:cBhvr>
                                        <p:cTn id="57" dur="1000" fill="hold"/>
                                        <p:tgtEl>
                                          <p:spTgt spid="4">
                                            <p:txEl>
                                              <p:pRg st="11" end="11"/>
                                            </p:txEl>
                                          </p:spTgt>
                                        </p:tgtEl>
                                        <p:attrNameLst>
                                          <p:attrName>ppt_x</p:attrName>
                                        </p:attrNameLst>
                                      </p:cBhvr>
                                      <p:tavLst>
                                        <p:tav tm="0">
                                          <p:val>
                                            <p:strVal val="#ppt_x"/>
                                          </p:val>
                                        </p:tav>
                                        <p:tav tm="100000">
                                          <p:val>
                                            <p:strVal val="#ppt_x"/>
                                          </p:val>
                                        </p:tav>
                                      </p:tavLst>
                                    </p:anim>
                                    <p:anim calcmode="lin" valueType="num">
                                      <p:cBhvr>
                                        <p:cTn id="58" dur="1000" fill="hold"/>
                                        <p:tgtEl>
                                          <p:spTgt spid="4">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3E997E1-0E60-41D2-9BBD-88877A72BCCE}"/>
              </a:ext>
            </a:extLst>
          </p:cNvPr>
          <p:cNvSpPr>
            <a:spLocks noGrp="1"/>
          </p:cNvSpPr>
          <p:nvPr>
            <p:ph type="title"/>
          </p:nvPr>
        </p:nvSpPr>
        <p:spPr/>
        <p:txBody>
          <a:bodyPr/>
          <a:lstStyle/>
          <a:p>
            <a:r>
              <a:rPr kumimoji="1" lang="ja-JP" altLang="en-US" dirty="0"/>
              <a:t>教程技術の特徴をまとめると</a:t>
            </a:r>
          </a:p>
        </p:txBody>
      </p:sp>
      <p:sp>
        <p:nvSpPr>
          <p:cNvPr id="3" name="コンテンツ プレースホルダー 2">
            <a:extLst>
              <a:ext uri="{FF2B5EF4-FFF2-40B4-BE49-F238E27FC236}">
                <a16:creationId xmlns:a16="http://schemas.microsoft.com/office/drawing/2014/main" id="{D4092E74-351D-47CE-A2EC-FD343F8D7815}"/>
              </a:ext>
            </a:extLst>
          </p:cNvPr>
          <p:cNvSpPr>
            <a:spLocks noGrp="1"/>
          </p:cNvSpPr>
          <p:nvPr>
            <p:ph idx="1"/>
          </p:nvPr>
        </p:nvSpPr>
        <p:spPr>
          <a:xfrm>
            <a:off x="845127" y="1828800"/>
            <a:ext cx="10447269" cy="4820575"/>
          </a:xfrm>
        </p:spPr>
        <p:txBody>
          <a:bodyPr>
            <a:normAutofit fontScale="77500" lnSpcReduction="20000"/>
          </a:bodyPr>
          <a:lstStyle/>
          <a:p>
            <a:pPr marL="0" indent="0">
              <a:buNone/>
            </a:pPr>
            <a:r>
              <a:rPr lang="ja-JP" altLang="en-US" dirty="0"/>
              <a:t>　</a:t>
            </a:r>
            <a:endParaRPr lang="en-US" altLang="ja-JP" sz="3800" dirty="0"/>
          </a:p>
          <a:p>
            <a:pPr marL="0" indent="0">
              <a:buNone/>
            </a:pPr>
            <a:r>
              <a:rPr lang="ja-JP" altLang="en-US" sz="3800" dirty="0"/>
              <a:t>ターンゾーンと切り替えゾーンに分けている</a:t>
            </a:r>
          </a:p>
          <a:p>
            <a:pPr marL="0" indent="0">
              <a:buNone/>
            </a:pPr>
            <a:endParaRPr lang="ja-JP" altLang="en-US" sz="3800" dirty="0"/>
          </a:p>
          <a:p>
            <a:pPr marL="0" indent="0">
              <a:buNone/>
            </a:pPr>
            <a:r>
              <a:rPr kumimoji="1" lang="ja-JP" altLang="en-US" sz="3800" dirty="0"/>
              <a:t>　　ターンゾーン</a:t>
            </a:r>
            <a:endParaRPr kumimoji="1" lang="en-US" altLang="ja-JP" sz="3800" dirty="0"/>
          </a:p>
          <a:p>
            <a:pPr marL="0" indent="0">
              <a:buNone/>
            </a:pPr>
            <a:r>
              <a:rPr kumimoji="1" lang="ja-JP" altLang="en-US" sz="3800" dirty="0"/>
              <a:t>　　　内向傾姿勢から外向傾姿勢</a:t>
            </a:r>
            <a:endParaRPr kumimoji="1" lang="en-US" altLang="ja-JP" sz="3800" dirty="0"/>
          </a:p>
          <a:p>
            <a:pPr marL="0" indent="0">
              <a:buNone/>
            </a:pPr>
            <a:r>
              <a:rPr kumimoji="1" lang="ja-JP" altLang="en-US" sz="3800" dirty="0"/>
              <a:t>　　　ターンを外脚荷重で終える</a:t>
            </a:r>
            <a:endParaRPr kumimoji="1" lang="en-US" altLang="ja-JP" sz="3800" dirty="0"/>
          </a:p>
          <a:p>
            <a:pPr marL="0" indent="0">
              <a:buNone/>
            </a:pPr>
            <a:endParaRPr kumimoji="1" lang="en-US" altLang="ja-JP" sz="3800" dirty="0"/>
          </a:p>
          <a:p>
            <a:pPr marL="0" indent="0">
              <a:buNone/>
            </a:pPr>
            <a:r>
              <a:rPr kumimoji="1" lang="ja-JP" altLang="en-US" sz="3800" dirty="0"/>
              <a:t>　　切り替えゾーン</a:t>
            </a:r>
            <a:endParaRPr kumimoji="1" lang="en-US" altLang="ja-JP" sz="3800" dirty="0"/>
          </a:p>
          <a:p>
            <a:pPr marL="0" indent="0">
              <a:buNone/>
            </a:pPr>
            <a:r>
              <a:rPr kumimoji="1" lang="ja-JP" altLang="en-US" sz="3800" dirty="0"/>
              <a:t>　　　腰が前に出た直立姿勢</a:t>
            </a:r>
            <a:endParaRPr kumimoji="1" lang="en-US" altLang="ja-JP" sz="3800" dirty="0"/>
          </a:p>
          <a:p>
            <a:pPr marL="0" indent="0">
              <a:buNone/>
            </a:pPr>
            <a:r>
              <a:rPr kumimoji="1" lang="ja-JP" altLang="en-US" sz="3800" dirty="0"/>
              <a:t>　　　外脚（谷脚）荷重で前に出る</a:t>
            </a:r>
            <a:endParaRPr kumimoji="1" lang="en-US" altLang="ja-JP" sz="3800" dirty="0"/>
          </a:p>
          <a:p>
            <a:pPr marL="0" indent="0">
              <a:buNone/>
            </a:pPr>
            <a:r>
              <a:rPr lang="ja-JP" altLang="en-US" dirty="0"/>
              <a:t>　　　</a:t>
            </a:r>
            <a:endParaRPr kumimoji="1" lang="en-US" altLang="ja-JP" dirty="0"/>
          </a:p>
        </p:txBody>
      </p:sp>
    </p:spTree>
    <p:extLst>
      <p:ext uri="{BB962C8B-B14F-4D97-AF65-F5344CB8AC3E}">
        <p14:creationId xmlns:p14="http://schemas.microsoft.com/office/powerpoint/2010/main" val="1301177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1000"/>
                                        <p:tgtEl>
                                          <p:spTgt spid="3">
                                            <p:txEl>
                                              <p:pRg st="3" end="3"/>
                                            </p:txEl>
                                          </p:spTgt>
                                        </p:tgtEl>
                                      </p:cBhvr>
                                    </p:animEffect>
                                    <p:anim calcmode="lin" valueType="num">
                                      <p:cBhvr>
                                        <p:cTn id="1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1000"/>
                                        <p:tgtEl>
                                          <p:spTgt spid="3">
                                            <p:txEl>
                                              <p:pRg st="4" end="4"/>
                                            </p:txEl>
                                          </p:spTgt>
                                        </p:tgtEl>
                                      </p:cBhvr>
                                    </p:animEffect>
                                    <p:anim calcmode="lin" valueType="num">
                                      <p:cBhvr>
                                        <p:cTn id="1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1000"/>
                                        <p:tgtEl>
                                          <p:spTgt spid="3">
                                            <p:txEl>
                                              <p:pRg st="5" end="5"/>
                                            </p:txEl>
                                          </p:spTgt>
                                        </p:tgtEl>
                                      </p:cBhvr>
                                    </p:animEffect>
                                    <p:anim calcmode="lin" valueType="num">
                                      <p:cBhvr>
                                        <p:cTn id="2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Effect transition="in" filter="fade">
                                      <p:cBhvr>
                                        <p:cTn id="29" dur="1000"/>
                                        <p:tgtEl>
                                          <p:spTgt spid="3">
                                            <p:txEl>
                                              <p:pRg st="7" end="7"/>
                                            </p:txEl>
                                          </p:spTgt>
                                        </p:tgtEl>
                                      </p:cBhvr>
                                    </p:animEffect>
                                    <p:anim calcmode="lin" valueType="num">
                                      <p:cBhvr>
                                        <p:cTn id="30"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7" end="7"/>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8" end="8"/>
                                            </p:txEl>
                                          </p:spTgt>
                                        </p:tgtEl>
                                        <p:attrNameLst>
                                          <p:attrName>style.visibility</p:attrName>
                                        </p:attrNameLst>
                                      </p:cBhvr>
                                      <p:to>
                                        <p:strVal val="visible"/>
                                      </p:to>
                                    </p:set>
                                    <p:animEffect transition="in" filter="fade">
                                      <p:cBhvr>
                                        <p:cTn id="34" dur="1000"/>
                                        <p:tgtEl>
                                          <p:spTgt spid="3">
                                            <p:txEl>
                                              <p:pRg st="8" end="8"/>
                                            </p:txEl>
                                          </p:spTgt>
                                        </p:tgtEl>
                                      </p:cBhvr>
                                    </p:animEffect>
                                    <p:anim calcmode="lin" valueType="num">
                                      <p:cBhvr>
                                        <p:cTn id="35"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8" end="8"/>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animEffect transition="in" filter="fade">
                                      <p:cBhvr>
                                        <p:cTn id="39" dur="1000"/>
                                        <p:tgtEl>
                                          <p:spTgt spid="3">
                                            <p:txEl>
                                              <p:pRg st="9" end="9"/>
                                            </p:txEl>
                                          </p:spTgt>
                                        </p:tgtEl>
                                      </p:cBhvr>
                                    </p:animEffect>
                                    <p:anim calcmode="lin" valueType="num">
                                      <p:cBhvr>
                                        <p:cTn id="40"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E9399E-7D0B-4D74-A825-780269A454B0}"/>
              </a:ext>
            </a:extLst>
          </p:cNvPr>
          <p:cNvSpPr>
            <a:spLocks noGrp="1"/>
          </p:cNvSpPr>
          <p:nvPr>
            <p:ph type="title"/>
          </p:nvPr>
        </p:nvSpPr>
        <p:spPr>
          <a:xfrm>
            <a:off x="817377" y="386179"/>
            <a:ext cx="10989924" cy="1345298"/>
          </a:xfrm>
        </p:spPr>
        <p:txBody>
          <a:bodyPr>
            <a:normAutofit/>
          </a:bodyPr>
          <a:lstStyle/>
          <a:p>
            <a:r>
              <a:rPr kumimoji="1" lang="ja-JP" altLang="en-US" sz="4000" dirty="0">
                <a:latin typeface="ＭＳ ゴシック" panose="020B0609070205080204" pitchFamily="49" charset="-128"/>
                <a:ea typeface="ＭＳ ゴシック" panose="020B0609070205080204" pitchFamily="49" charset="-128"/>
              </a:rPr>
              <a:t>第３章　　滑りを強化するために</a:t>
            </a:r>
          </a:p>
        </p:txBody>
      </p:sp>
      <p:pic>
        <p:nvPicPr>
          <p:cNvPr id="8" name="コンテンツ プレースホルダー 7">
            <a:extLst>
              <a:ext uri="{FF2B5EF4-FFF2-40B4-BE49-F238E27FC236}">
                <a16:creationId xmlns:a16="http://schemas.microsoft.com/office/drawing/2014/main" id="{DEB50EAB-52A6-4660-8767-2DAF42E5765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900135" y="1510150"/>
            <a:ext cx="2808630" cy="1697523"/>
          </a:xfrm>
        </p:spPr>
      </p:pic>
      <p:pic>
        <p:nvPicPr>
          <p:cNvPr id="10" name="図 9">
            <a:extLst>
              <a:ext uri="{FF2B5EF4-FFF2-40B4-BE49-F238E27FC236}">
                <a16:creationId xmlns:a16="http://schemas.microsoft.com/office/drawing/2014/main" id="{E5E0440E-25A4-4323-9FB7-5122CD4AE2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69106" y="2793736"/>
            <a:ext cx="2376532" cy="1697523"/>
          </a:xfrm>
          <a:prstGeom prst="rect">
            <a:avLst/>
          </a:prstGeom>
        </p:spPr>
      </p:pic>
      <p:pic>
        <p:nvPicPr>
          <p:cNvPr id="12" name="図 11">
            <a:extLst>
              <a:ext uri="{FF2B5EF4-FFF2-40B4-BE49-F238E27FC236}">
                <a16:creationId xmlns:a16="http://schemas.microsoft.com/office/drawing/2014/main" id="{C0D952BF-306B-43C0-927D-867198786B3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63351" y="3650328"/>
            <a:ext cx="2723386" cy="1929063"/>
          </a:xfrm>
          <a:prstGeom prst="rect">
            <a:avLst/>
          </a:prstGeom>
        </p:spPr>
      </p:pic>
      <p:pic>
        <p:nvPicPr>
          <p:cNvPr id="14" name="図 13">
            <a:extLst>
              <a:ext uri="{FF2B5EF4-FFF2-40B4-BE49-F238E27FC236}">
                <a16:creationId xmlns:a16="http://schemas.microsoft.com/office/drawing/2014/main" id="{60F28B9B-6B09-4EB6-9396-47E78128A73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04450" y="4491259"/>
            <a:ext cx="2647645" cy="1713182"/>
          </a:xfrm>
          <a:prstGeom prst="rect">
            <a:avLst/>
          </a:prstGeom>
        </p:spPr>
      </p:pic>
      <p:pic>
        <p:nvPicPr>
          <p:cNvPr id="16" name="図 15">
            <a:extLst>
              <a:ext uri="{FF2B5EF4-FFF2-40B4-BE49-F238E27FC236}">
                <a16:creationId xmlns:a16="http://schemas.microsoft.com/office/drawing/2014/main" id="{DC9FFE47-296E-450B-BF0E-D76BAA77D00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279199" y="4883630"/>
            <a:ext cx="2832791" cy="1974370"/>
          </a:xfrm>
          <a:prstGeom prst="rect">
            <a:avLst/>
          </a:prstGeom>
        </p:spPr>
      </p:pic>
    </p:spTree>
    <p:extLst>
      <p:ext uri="{BB962C8B-B14F-4D97-AF65-F5344CB8AC3E}">
        <p14:creationId xmlns:p14="http://schemas.microsoft.com/office/powerpoint/2010/main" val="40100506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F2BB467-EC2E-4009-B163-0058A625FD01}"/>
              </a:ext>
            </a:extLst>
          </p:cNvPr>
          <p:cNvSpPr>
            <a:spLocks noGrp="1"/>
          </p:cNvSpPr>
          <p:nvPr>
            <p:ph type="title" idx="4294967295"/>
          </p:nvPr>
        </p:nvSpPr>
        <p:spPr>
          <a:xfrm>
            <a:off x="1714640" y="395641"/>
            <a:ext cx="9234487" cy="1254125"/>
          </a:xfrm>
        </p:spPr>
        <p:txBody>
          <a:bodyPr>
            <a:normAutofit fontScale="90000"/>
          </a:bodyPr>
          <a:lstStyle/>
          <a:p>
            <a:br>
              <a:rPr lang="en-US" altLang="ja-JP" dirty="0"/>
            </a:br>
            <a:br>
              <a:rPr lang="en-US" altLang="ja-JP" dirty="0"/>
            </a:br>
            <a:br>
              <a:rPr lang="en-US" altLang="ja-JP" dirty="0"/>
            </a:br>
            <a:br>
              <a:rPr lang="en-US" altLang="ja-JP" dirty="0"/>
            </a:br>
            <a:br>
              <a:rPr lang="en-US" altLang="ja-JP" dirty="0"/>
            </a:br>
            <a:br>
              <a:rPr lang="en-US" altLang="ja-JP" dirty="0"/>
            </a:br>
            <a:br>
              <a:rPr lang="en-US" altLang="ja-JP" dirty="0"/>
            </a:br>
            <a:br>
              <a:rPr lang="en-US" altLang="ja-JP" dirty="0"/>
            </a:br>
            <a:br>
              <a:rPr lang="en-US" altLang="ja-JP" dirty="0"/>
            </a:br>
            <a:r>
              <a:rPr lang="ja-JP" altLang="en-US" dirty="0">
                <a:latin typeface="ＭＳ ゴシック" panose="020B0609070205080204" pitchFamily="49" charset="-128"/>
                <a:ea typeface="ＭＳ ゴシック" panose="020B0609070205080204" pitchFamily="49" charset="-128"/>
              </a:rPr>
              <a:t>１シーズンを経ての二つの課題</a:t>
            </a:r>
            <a:br>
              <a:rPr lang="en-US" altLang="ja-JP" dirty="0"/>
            </a:br>
            <a:br>
              <a:rPr lang="en-US" altLang="ja-JP" dirty="0"/>
            </a:br>
            <a:br>
              <a:rPr lang="en-US" altLang="ja-JP" dirty="0"/>
            </a:br>
            <a:br>
              <a:rPr lang="en-US" altLang="ja-JP" dirty="0"/>
            </a:br>
            <a:br>
              <a:rPr lang="en-US" altLang="ja-JP" dirty="0"/>
            </a:br>
            <a:br>
              <a:rPr lang="en-US" altLang="ja-JP" dirty="0"/>
            </a:br>
            <a:br>
              <a:rPr lang="en-US" altLang="ja-JP" dirty="0"/>
            </a:br>
            <a:br>
              <a:rPr lang="en-US" altLang="ja-JP" dirty="0"/>
            </a:br>
            <a:br>
              <a:rPr lang="en-US" altLang="ja-JP" dirty="0"/>
            </a:br>
            <a:endParaRPr kumimoji="1" lang="ja-JP" altLang="en-US" dirty="0"/>
          </a:p>
        </p:txBody>
      </p:sp>
      <p:sp>
        <p:nvSpPr>
          <p:cNvPr id="4" name="コンテンツ プレースホルダー 3">
            <a:extLst>
              <a:ext uri="{FF2B5EF4-FFF2-40B4-BE49-F238E27FC236}">
                <a16:creationId xmlns:a16="http://schemas.microsoft.com/office/drawing/2014/main" id="{42435566-F581-487F-9EF0-DF0D4BAB8F4A}"/>
              </a:ext>
            </a:extLst>
          </p:cNvPr>
          <p:cNvSpPr>
            <a:spLocks noGrp="1"/>
          </p:cNvSpPr>
          <p:nvPr>
            <p:ph idx="4294967295"/>
          </p:nvPr>
        </p:nvSpPr>
        <p:spPr>
          <a:xfrm>
            <a:off x="614362" y="1508290"/>
            <a:ext cx="11074875" cy="5062192"/>
          </a:xfrm>
        </p:spPr>
        <p:txBody>
          <a:bodyPr>
            <a:normAutofit/>
          </a:bodyPr>
          <a:lstStyle/>
          <a:p>
            <a:pPr marL="0" indent="0">
              <a:buNone/>
            </a:pPr>
            <a:r>
              <a:rPr kumimoji="1" lang="ja-JP" altLang="en-US" dirty="0"/>
              <a:t>　　</a:t>
            </a:r>
            <a:endParaRPr lang="en-US" altLang="ja-JP" sz="3600" b="1" dirty="0"/>
          </a:p>
          <a:p>
            <a:pPr marL="0" indent="0">
              <a:buNone/>
            </a:pPr>
            <a:r>
              <a:rPr kumimoji="1" lang="ja-JP" altLang="en-US" sz="3600" dirty="0">
                <a:latin typeface="ＭＳ ゴシック" panose="020B0609070205080204" pitchFamily="49" charset="-128"/>
                <a:ea typeface="ＭＳ ゴシック" panose="020B0609070205080204" pitchFamily="49" charset="-128"/>
              </a:rPr>
              <a:t>１　外脚荷重・・・・</a:t>
            </a:r>
            <a:endParaRPr kumimoji="1" lang="en-US" altLang="ja-JP" sz="3600" dirty="0">
              <a:latin typeface="ＭＳ ゴシック" panose="020B0609070205080204" pitchFamily="49" charset="-128"/>
              <a:ea typeface="ＭＳ ゴシック" panose="020B0609070205080204" pitchFamily="49" charset="-128"/>
            </a:endParaRPr>
          </a:p>
          <a:p>
            <a:pPr marL="0" indent="0">
              <a:buNone/>
            </a:pPr>
            <a:r>
              <a:rPr kumimoji="1" lang="ja-JP" altLang="en-US" sz="3600" dirty="0">
                <a:latin typeface="ＭＳ ゴシック" panose="020B0609070205080204" pitchFamily="49" charset="-128"/>
                <a:ea typeface="ＭＳ ゴシック" panose="020B0609070205080204" pitchFamily="49" charset="-128"/>
              </a:rPr>
              <a:t>　　　　外向傾姿勢による外脚荷重の強化</a:t>
            </a:r>
            <a:endParaRPr kumimoji="1" lang="en-US" altLang="ja-JP" sz="3600" dirty="0">
              <a:latin typeface="ＭＳ ゴシック" panose="020B0609070205080204" pitchFamily="49" charset="-128"/>
              <a:ea typeface="ＭＳ ゴシック" panose="020B0609070205080204" pitchFamily="49" charset="-128"/>
            </a:endParaRPr>
          </a:p>
          <a:p>
            <a:pPr marL="0" indent="0">
              <a:buNone/>
            </a:pPr>
            <a:r>
              <a:rPr kumimoji="1" lang="ja-JP" altLang="en-US" sz="3600" dirty="0">
                <a:latin typeface="ＭＳ ゴシック" panose="020B0609070205080204" pitchFamily="49" charset="-128"/>
                <a:ea typeface="ＭＳ ゴシック" panose="020B0609070205080204" pitchFamily="49" charset="-128"/>
              </a:rPr>
              <a:t>　　　　（外脚荷重ポジションをつかむ）</a:t>
            </a:r>
            <a:endParaRPr kumimoji="1" lang="en-US" altLang="ja-JP" sz="3600" dirty="0">
              <a:latin typeface="ＭＳ ゴシック" panose="020B0609070205080204" pitchFamily="49" charset="-128"/>
              <a:ea typeface="ＭＳ ゴシック" panose="020B0609070205080204" pitchFamily="49" charset="-128"/>
            </a:endParaRPr>
          </a:p>
          <a:p>
            <a:pPr marL="0" indent="0">
              <a:buNone/>
            </a:pPr>
            <a:r>
              <a:rPr lang="ja-JP" altLang="en-US" sz="3600" dirty="0">
                <a:latin typeface="ＭＳ ゴシック" panose="020B0609070205080204" pitchFamily="49" charset="-128"/>
                <a:ea typeface="ＭＳ ゴシック" panose="020B0609070205080204" pitchFamily="49" charset="-128"/>
              </a:rPr>
              <a:t>２　足裏切り替え・・・　</a:t>
            </a:r>
            <a:endParaRPr lang="en-US" altLang="ja-JP" sz="3600" dirty="0">
              <a:latin typeface="ＭＳ ゴシック" panose="020B0609070205080204" pitchFamily="49" charset="-128"/>
              <a:ea typeface="ＭＳ ゴシック" panose="020B0609070205080204" pitchFamily="49" charset="-128"/>
            </a:endParaRPr>
          </a:p>
          <a:p>
            <a:pPr marL="0" indent="0">
              <a:buNone/>
            </a:pPr>
            <a:r>
              <a:rPr kumimoji="1" lang="ja-JP" altLang="en-US" sz="3600" dirty="0">
                <a:latin typeface="ＭＳ ゴシック" panose="020B0609070205080204" pitchFamily="49" charset="-128"/>
                <a:ea typeface="ＭＳ ゴシック" panose="020B0609070205080204" pitchFamily="49" charset="-128"/>
              </a:rPr>
              <a:t>　　　　重心の入れ替えを含む足裏切り替え</a:t>
            </a:r>
            <a:endParaRPr kumimoji="1" lang="en-US" altLang="ja-JP" sz="3600" dirty="0">
              <a:latin typeface="ＭＳ ゴシック" panose="020B0609070205080204" pitchFamily="49" charset="-128"/>
              <a:ea typeface="ＭＳ ゴシック" panose="020B0609070205080204" pitchFamily="49" charset="-128"/>
            </a:endParaRPr>
          </a:p>
          <a:p>
            <a:pPr marL="0" indent="0">
              <a:buNone/>
            </a:pPr>
            <a:r>
              <a:rPr lang="ja-JP" altLang="en-US" sz="3600" dirty="0">
                <a:latin typeface="ＭＳ ゴシック" panose="020B0609070205080204" pitchFamily="49" charset="-128"/>
                <a:ea typeface="ＭＳ ゴシック" panose="020B0609070205080204" pitchFamily="49" charset="-128"/>
              </a:rPr>
              <a:t>　　　　弓なりの外向傾姿勢につながる動作の習熟</a:t>
            </a:r>
            <a:endParaRPr lang="en-US" altLang="ja-JP" sz="3600" dirty="0">
              <a:latin typeface="ＭＳ ゴシック" panose="020B0609070205080204" pitchFamily="49" charset="-128"/>
              <a:ea typeface="ＭＳ ゴシック" panose="020B0609070205080204" pitchFamily="49" charset="-128"/>
            </a:endParaRPr>
          </a:p>
          <a:p>
            <a:pPr marL="0" indent="0">
              <a:buNone/>
            </a:pPr>
            <a:r>
              <a:rPr kumimoji="1" lang="ja-JP" altLang="en-US" sz="3600" dirty="0">
                <a:latin typeface="ＭＳ ゴシック" panose="020B0609070205080204" pitchFamily="49" charset="-128"/>
                <a:ea typeface="ＭＳ ゴシック" panose="020B0609070205080204" pitchFamily="49" charset="-128"/>
              </a:rPr>
              <a:t>　　　　（つま先立ちで腰を前に出す）</a:t>
            </a:r>
            <a:endParaRPr kumimoji="1" lang="ja-JP" altLang="en-US" dirty="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2295651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 calcmode="lin" valueType="num">
                                      <p:cBhvr additive="base">
                                        <p:cTn id="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fade">
                                      <p:cBhvr>
                                        <p:cTn id="13" dur="1000"/>
                                        <p:tgtEl>
                                          <p:spTgt spid="4">
                                            <p:txEl>
                                              <p:pRg st="2" end="2"/>
                                            </p:txEl>
                                          </p:spTgt>
                                        </p:tgtEl>
                                      </p:cBhvr>
                                    </p:animEffect>
                                    <p:anim calcmode="lin" valueType="num">
                                      <p:cBhvr>
                                        <p:cTn id="14"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5"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4">
                                            <p:txEl>
                                              <p:pRg st="3" end="3"/>
                                            </p:txEl>
                                          </p:spTgt>
                                        </p:tgtEl>
                                        <p:attrNameLst>
                                          <p:attrName>style.visibility</p:attrName>
                                        </p:attrNameLst>
                                      </p:cBhvr>
                                      <p:to>
                                        <p:strVal val="visible"/>
                                      </p:to>
                                    </p:set>
                                    <p:animEffect transition="in" filter="fade">
                                      <p:cBhvr>
                                        <p:cTn id="20" dur="1000"/>
                                        <p:tgtEl>
                                          <p:spTgt spid="4">
                                            <p:txEl>
                                              <p:pRg st="3" end="3"/>
                                            </p:txEl>
                                          </p:spTgt>
                                        </p:tgtEl>
                                      </p:cBhvr>
                                    </p:animEffect>
                                    <p:anim calcmode="lin" valueType="num">
                                      <p:cBhvr>
                                        <p:cTn id="21"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2"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 calcmode="lin" valueType="num">
                                      <p:cBhvr additive="base">
                                        <p:cTn id="2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4">
                                            <p:txEl>
                                              <p:pRg st="5" end="5"/>
                                            </p:txEl>
                                          </p:spTgt>
                                        </p:tgtEl>
                                        <p:attrNameLst>
                                          <p:attrName>style.visibility</p:attrName>
                                        </p:attrNameLst>
                                      </p:cBhvr>
                                      <p:to>
                                        <p:strVal val="visible"/>
                                      </p:to>
                                    </p:set>
                                    <p:animEffect transition="in" filter="fade">
                                      <p:cBhvr>
                                        <p:cTn id="33" dur="1000"/>
                                        <p:tgtEl>
                                          <p:spTgt spid="4">
                                            <p:txEl>
                                              <p:pRg st="5" end="5"/>
                                            </p:txEl>
                                          </p:spTgt>
                                        </p:tgtEl>
                                      </p:cBhvr>
                                    </p:animEffect>
                                    <p:anim calcmode="lin" valueType="num">
                                      <p:cBhvr>
                                        <p:cTn id="34"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5" dur="1000" fill="hold"/>
                                        <p:tgtEl>
                                          <p:spTgt spid="4">
                                            <p:txEl>
                                              <p:pRg st="5" end="5"/>
                                            </p:txEl>
                                          </p:spTgt>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4">
                                            <p:txEl>
                                              <p:pRg st="6" end="6"/>
                                            </p:txEl>
                                          </p:spTgt>
                                        </p:tgtEl>
                                        <p:attrNameLst>
                                          <p:attrName>style.visibility</p:attrName>
                                        </p:attrNameLst>
                                      </p:cBhvr>
                                      <p:to>
                                        <p:strVal val="visible"/>
                                      </p:to>
                                    </p:set>
                                    <p:animEffect transition="in" filter="fade">
                                      <p:cBhvr>
                                        <p:cTn id="38" dur="1000"/>
                                        <p:tgtEl>
                                          <p:spTgt spid="4">
                                            <p:txEl>
                                              <p:pRg st="6" end="6"/>
                                            </p:txEl>
                                          </p:spTgt>
                                        </p:tgtEl>
                                      </p:cBhvr>
                                    </p:animEffect>
                                    <p:anim calcmode="lin" valueType="num">
                                      <p:cBhvr>
                                        <p:cTn id="39"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40" dur="1000" fill="hold"/>
                                        <p:tgtEl>
                                          <p:spTgt spid="4">
                                            <p:txEl>
                                              <p:pRg st="6" end="6"/>
                                            </p:txEl>
                                          </p:spTgt>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4">
                                            <p:txEl>
                                              <p:pRg st="7" end="7"/>
                                            </p:txEl>
                                          </p:spTgt>
                                        </p:tgtEl>
                                        <p:attrNameLst>
                                          <p:attrName>style.visibility</p:attrName>
                                        </p:attrNameLst>
                                      </p:cBhvr>
                                      <p:to>
                                        <p:strVal val="visible"/>
                                      </p:to>
                                    </p:set>
                                    <p:animEffect transition="in" filter="fade">
                                      <p:cBhvr>
                                        <p:cTn id="43" dur="1000"/>
                                        <p:tgtEl>
                                          <p:spTgt spid="4">
                                            <p:txEl>
                                              <p:pRg st="7" end="7"/>
                                            </p:txEl>
                                          </p:spTgt>
                                        </p:tgtEl>
                                      </p:cBhvr>
                                    </p:animEffect>
                                    <p:anim calcmode="lin" valueType="num">
                                      <p:cBhvr>
                                        <p:cTn id="44" dur="10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45" dur="1000" fill="hold"/>
                                        <p:tgtEl>
                                          <p:spTgt spid="4">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E9399E-7D0B-4D74-A825-780269A454B0}"/>
              </a:ext>
            </a:extLst>
          </p:cNvPr>
          <p:cNvSpPr>
            <a:spLocks noGrp="1"/>
          </p:cNvSpPr>
          <p:nvPr>
            <p:ph type="title"/>
          </p:nvPr>
        </p:nvSpPr>
        <p:spPr>
          <a:xfrm>
            <a:off x="252919" y="243191"/>
            <a:ext cx="11554382" cy="1381424"/>
          </a:xfrm>
        </p:spPr>
        <p:txBody>
          <a:bodyPr>
            <a:normAutofit/>
          </a:bodyPr>
          <a:lstStyle/>
          <a:p>
            <a:r>
              <a:rPr kumimoji="1" lang="ja-JP" altLang="en-US" sz="4000" dirty="0">
                <a:latin typeface="ＭＳ ゴシック" panose="020B0609070205080204" pitchFamily="49" charset="-128"/>
                <a:ea typeface="ＭＳ ゴシック" panose="020B0609070205080204" pitchFamily="49" charset="-128"/>
              </a:rPr>
              <a:t>外向傾姿勢による外脚荷重の強化は</a:t>
            </a:r>
            <a:br>
              <a:rPr kumimoji="1" lang="en-US" altLang="ja-JP" sz="4000" dirty="0">
                <a:latin typeface="ＭＳ ゴシック" panose="020B0609070205080204" pitchFamily="49" charset="-128"/>
                <a:ea typeface="ＭＳ ゴシック" panose="020B0609070205080204" pitchFamily="49" charset="-128"/>
              </a:rPr>
            </a:br>
            <a:r>
              <a:rPr kumimoji="1" lang="ja-JP" altLang="en-US" sz="4000" dirty="0">
                <a:latin typeface="ＭＳ ゴシック" panose="020B0609070205080204" pitchFamily="49" charset="-128"/>
                <a:ea typeface="ＭＳ ゴシック" panose="020B0609070205080204" pitchFamily="49" charset="-128"/>
              </a:rPr>
              <a:t>　　　　　　　　　　　　　　</a:t>
            </a:r>
            <a:r>
              <a:rPr lang="ja-JP" altLang="en-US" sz="4000" dirty="0">
                <a:latin typeface="ＭＳ ゴシック" panose="020B0609070205080204" pitchFamily="49" charset="-128"/>
                <a:ea typeface="ＭＳ ゴシック" panose="020B0609070205080204" pitchFamily="49" charset="-128"/>
              </a:rPr>
              <a:t>どうすれば良い？</a:t>
            </a:r>
            <a:endParaRPr kumimoji="1" lang="ja-JP" altLang="en-US" sz="4000" dirty="0">
              <a:latin typeface="ＭＳ ゴシック" panose="020B0609070205080204" pitchFamily="49" charset="-128"/>
              <a:ea typeface="ＭＳ ゴシック" panose="020B0609070205080204" pitchFamily="49" charset="-128"/>
            </a:endParaRPr>
          </a:p>
        </p:txBody>
      </p:sp>
      <p:sp>
        <p:nvSpPr>
          <p:cNvPr id="3" name="コンテンツ プレースホルダー 2">
            <a:extLst>
              <a:ext uri="{FF2B5EF4-FFF2-40B4-BE49-F238E27FC236}">
                <a16:creationId xmlns:a16="http://schemas.microsoft.com/office/drawing/2014/main" id="{F5E4E415-D36E-4EA7-A427-BE0264B84A4D}"/>
              </a:ext>
            </a:extLst>
          </p:cNvPr>
          <p:cNvSpPr>
            <a:spLocks noGrp="1"/>
          </p:cNvSpPr>
          <p:nvPr>
            <p:ph idx="1"/>
          </p:nvPr>
        </p:nvSpPr>
        <p:spPr>
          <a:xfrm>
            <a:off x="817376" y="1999695"/>
            <a:ext cx="10705839" cy="4472126"/>
          </a:xfrm>
        </p:spPr>
        <p:txBody>
          <a:bodyPr>
            <a:normAutofit/>
          </a:bodyPr>
          <a:lstStyle/>
          <a:p>
            <a:endParaRPr kumimoji="1" lang="en-US" altLang="ja-JP" sz="3600" dirty="0"/>
          </a:p>
          <a:p>
            <a:r>
              <a:rPr kumimoji="1" lang="ja-JP" altLang="en-US" sz="3600" dirty="0">
                <a:latin typeface="ＭＳ ゴシック" panose="020B0609070205080204" pitchFamily="49" charset="-128"/>
                <a:ea typeface="ＭＳ ゴシック" panose="020B0609070205080204" pitchFamily="49" charset="-128"/>
              </a:rPr>
              <a:t>最適な練習法は</a:t>
            </a:r>
            <a:endParaRPr kumimoji="1" lang="en-US" altLang="ja-JP" sz="3600" dirty="0">
              <a:latin typeface="ＭＳ ゴシック" panose="020B0609070205080204" pitchFamily="49" charset="-128"/>
              <a:ea typeface="ＭＳ ゴシック" panose="020B0609070205080204" pitchFamily="49" charset="-128"/>
            </a:endParaRPr>
          </a:p>
          <a:p>
            <a:endParaRPr lang="en-US" altLang="ja-JP" sz="3600" dirty="0">
              <a:latin typeface="ＭＳ ゴシック" panose="020B0609070205080204" pitchFamily="49" charset="-128"/>
              <a:ea typeface="ＭＳ ゴシック" panose="020B0609070205080204" pitchFamily="49" charset="-128"/>
            </a:endParaRPr>
          </a:p>
          <a:p>
            <a:pPr marL="0" indent="0">
              <a:buNone/>
            </a:pPr>
            <a:r>
              <a:rPr kumimoji="1" lang="ja-JP" altLang="en-US" sz="3600" dirty="0">
                <a:latin typeface="ＭＳ ゴシック" panose="020B0609070205080204" pitchFamily="49" charset="-128"/>
                <a:ea typeface="ＭＳ ゴシック" panose="020B0609070205080204" pitchFamily="49" charset="-128"/>
              </a:rPr>
              <a:t>　</a:t>
            </a:r>
            <a:r>
              <a:rPr lang="ja-JP" altLang="en-US" sz="3600" dirty="0">
                <a:solidFill>
                  <a:srgbClr val="FF0000"/>
                </a:solidFill>
                <a:latin typeface="ＭＳ ゴシック" panose="020B0609070205080204" pitchFamily="49" charset="-128"/>
                <a:ea typeface="ＭＳ ゴシック" panose="020B0609070205080204" pitchFamily="49" charset="-128"/>
              </a:rPr>
              <a:t>トップクロスの</a:t>
            </a:r>
            <a:endParaRPr lang="en-US" altLang="ja-JP" sz="3600" dirty="0">
              <a:solidFill>
                <a:srgbClr val="FF0000"/>
              </a:solidFill>
              <a:latin typeface="ＭＳ ゴシック" panose="020B0609070205080204" pitchFamily="49" charset="-128"/>
              <a:ea typeface="ＭＳ ゴシック" panose="020B0609070205080204" pitchFamily="49" charset="-128"/>
            </a:endParaRPr>
          </a:p>
          <a:p>
            <a:pPr marL="0" indent="0">
              <a:buNone/>
            </a:pPr>
            <a:r>
              <a:rPr kumimoji="1" lang="ja-JP" altLang="en-US" sz="3600" dirty="0">
                <a:solidFill>
                  <a:srgbClr val="FF0000"/>
                </a:solidFill>
                <a:latin typeface="ＭＳ ゴシック" panose="020B0609070205080204" pitchFamily="49" charset="-128"/>
                <a:ea typeface="ＭＳ ゴシック" panose="020B0609070205080204" pitchFamily="49" charset="-128"/>
              </a:rPr>
              <a:t>　　　外脚プルークボーゲン</a:t>
            </a:r>
          </a:p>
        </p:txBody>
      </p:sp>
      <p:pic>
        <p:nvPicPr>
          <p:cNvPr id="7" name="図 6">
            <a:extLst>
              <a:ext uri="{FF2B5EF4-FFF2-40B4-BE49-F238E27FC236}">
                <a16:creationId xmlns:a16="http://schemas.microsoft.com/office/drawing/2014/main" id="{ABDDB0EB-DD8B-454C-AFEB-75FA214EC2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44938" y="3147596"/>
            <a:ext cx="3662363" cy="3324225"/>
          </a:xfrm>
          <a:prstGeom prst="rect">
            <a:avLst/>
          </a:prstGeom>
        </p:spPr>
      </p:pic>
    </p:spTree>
    <p:extLst>
      <p:ext uri="{BB962C8B-B14F-4D97-AF65-F5344CB8AC3E}">
        <p14:creationId xmlns:p14="http://schemas.microsoft.com/office/powerpoint/2010/main" val="729935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5"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2000"/>
                                        <p:tgtEl>
                                          <p:spTgt spid="3">
                                            <p:txEl>
                                              <p:pRg st="3" end="3"/>
                                            </p:txEl>
                                          </p:spTgt>
                                        </p:tgtEl>
                                      </p:cBhvr>
                                    </p:animEffect>
                                    <p:anim calcmode="lin" valueType="num">
                                      <p:cBhvr>
                                        <p:cTn id="14" dur="2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15" dur="20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45" presetClass="entr" presetSubtype="0"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2000"/>
                                        <p:tgtEl>
                                          <p:spTgt spid="3">
                                            <p:txEl>
                                              <p:pRg st="4" end="4"/>
                                            </p:txEl>
                                          </p:spTgt>
                                        </p:tgtEl>
                                      </p:cBhvr>
                                    </p:animEffect>
                                    <p:anim calcmode="lin" valueType="num">
                                      <p:cBhvr>
                                        <p:cTn id="21" dur="2000" fill="hold"/>
                                        <p:tgtEl>
                                          <p:spTgt spid="3">
                                            <p:txEl>
                                              <p:pRg st="4" end="4"/>
                                            </p:txEl>
                                          </p:spTgt>
                                        </p:tgtEl>
                                        <p:attrNameLst>
                                          <p:attrName>ppt_w</p:attrName>
                                        </p:attrNameLst>
                                      </p:cBhvr>
                                      <p:tavLst>
                                        <p:tav tm="0" fmla="#ppt_w*sin(2.5*pi*$)">
                                          <p:val>
                                            <p:fltVal val="0"/>
                                          </p:val>
                                        </p:tav>
                                        <p:tav tm="100000">
                                          <p:val>
                                            <p:fltVal val="1"/>
                                          </p:val>
                                        </p:tav>
                                      </p:tavLst>
                                    </p:anim>
                                    <p:anim calcmode="lin" valueType="num">
                                      <p:cBhvr>
                                        <p:cTn id="22" dur="20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heel(1)">
                                      <p:cBhvr>
                                        <p:cTn id="2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E9399E-7D0B-4D74-A825-780269A454B0}"/>
              </a:ext>
            </a:extLst>
          </p:cNvPr>
          <p:cNvSpPr>
            <a:spLocks noGrp="1"/>
          </p:cNvSpPr>
          <p:nvPr>
            <p:ph type="title"/>
          </p:nvPr>
        </p:nvSpPr>
        <p:spPr>
          <a:xfrm>
            <a:off x="533292" y="637535"/>
            <a:ext cx="10989924" cy="1345298"/>
          </a:xfrm>
        </p:spPr>
        <p:txBody>
          <a:bodyPr>
            <a:normAutofit/>
          </a:bodyPr>
          <a:lstStyle/>
          <a:p>
            <a:r>
              <a:rPr kumimoji="1" lang="ja-JP" altLang="en-US" sz="4000" dirty="0">
                <a:latin typeface="ＭＳ ゴシック" panose="020B0609070205080204" pitchFamily="49" charset="-128"/>
                <a:ea typeface="ＭＳ ゴシック" panose="020B0609070205080204" pitchFamily="49" charset="-128"/>
              </a:rPr>
              <a:t>トップクロスの外脚プルークボーゲンは何で良いか</a:t>
            </a:r>
          </a:p>
        </p:txBody>
      </p:sp>
      <p:sp>
        <p:nvSpPr>
          <p:cNvPr id="3" name="コンテンツ プレースホルダー 2">
            <a:extLst>
              <a:ext uri="{FF2B5EF4-FFF2-40B4-BE49-F238E27FC236}">
                <a16:creationId xmlns:a16="http://schemas.microsoft.com/office/drawing/2014/main" id="{F5E4E415-D36E-4EA7-A427-BE0264B84A4D}"/>
              </a:ext>
            </a:extLst>
          </p:cNvPr>
          <p:cNvSpPr>
            <a:spLocks noGrp="1"/>
          </p:cNvSpPr>
          <p:nvPr>
            <p:ph idx="1"/>
          </p:nvPr>
        </p:nvSpPr>
        <p:spPr>
          <a:xfrm>
            <a:off x="601038" y="2312771"/>
            <a:ext cx="10989924" cy="4116309"/>
          </a:xfrm>
        </p:spPr>
        <p:txBody>
          <a:bodyPr>
            <a:normAutofit lnSpcReduction="10000"/>
          </a:bodyPr>
          <a:lstStyle/>
          <a:p>
            <a:r>
              <a:rPr kumimoji="1" lang="ja-JP" altLang="en-US" sz="3200" dirty="0">
                <a:latin typeface="ＭＳ ゴシック" panose="020B0609070205080204" pitchFamily="49" charset="-128"/>
                <a:ea typeface="ＭＳ ゴシック" panose="020B0609070205080204" pitchFamily="49" charset="-128"/>
              </a:rPr>
              <a:t>スキーのトップをクロスさせることで外向傾姿勢を保って滑ることができる</a:t>
            </a:r>
            <a:endParaRPr kumimoji="1" lang="en-US" altLang="ja-JP" sz="3200" dirty="0">
              <a:latin typeface="ＭＳ ゴシック" panose="020B0609070205080204" pitchFamily="49" charset="-128"/>
              <a:ea typeface="ＭＳ ゴシック" panose="020B0609070205080204" pitchFamily="49" charset="-128"/>
            </a:endParaRPr>
          </a:p>
          <a:p>
            <a:r>
              <a:rPr kumimoji="1" lang="ja-JP" altLang="en-US" sz="3200" dirty="0">
                <a:latin typeface="ＭＳ ゴシック" panose="020B0609070205080204" pitchFamily="49" charset="-128"/>
                <a:ea typeface="ＭＳ ゴシック" panose="020B0609070205080204" pitchFamily="49" charset="-128"/>
              </a:rPr>
              <a:t>プルークのスタンスを保つことで体の内側の壁をキープできる</a:t>
            </a:r>
            <a:endParaRPr kumimoji="1" lang="en-US" altLang="ja-JP" sz="3200" dirty="0">
              <a:latin typeface="ＭＳ ゴシック" panose="020B0609070205080204" pitchFamily="49" charset="-128"/>
              <a:ea typeface="ＭＳ ゴシック" panose="020B0609070205080204" pitchFamily="49" charset="-128"/>
            </a:endParaRPr>
          </a:p>
          <a:p>
            <a:r>
              <a:rPr lang="ja-JP" altLang="en-US" sz="3200" dirty="0">
                <a:latin typeface="ＭＳ ゴシック" panose="020B0609070205080204" pitchFamily="49" charset="-128"/>
                <a:ea typeface="ＭＳ ゴシック" panose="020B0609070205080204" pitchFamily="49" charset="-128"/>
              </a:rPr>
              <a:t>スキーセンターへの荷重ポイントがつかめる</a:t>
            </a:r>
            <a:endParaRPr lang="en-US" altLang="ja-JP" sz="3200" dirty="0">
              <a:latin typeface="ＭＳ ゴシック" panose="020B0609070205080204" pitchFamily="49" charset="-128"/>
              <a:ea typeface="ＭＳ ゴシック" panose="020B0609070205080204" pitchFamily="49" charset="-128"/>
            </a:endParaRPr>
          </a:p>
          <a:p>
            <a:r>
              <a:rPr lang="ja-JP" altLang="en-US" sz="3200" dirty="0">
                <a:solidFill>
                  <a:srgbClr val="FF0000"/>
                </a:solidFill>
                <a:latin typeface="ＭＳ ゴシック" panose="020B0609070205080204" pitchFamily="49" charset="-128"/>
                <a:ea typeface="ＭＳ ゴシック" panose="020B0609070205080204" pitchFamily="49" charset="-128"/>
              </a:rPr>
              <a:t>将来的にＯＫターンの習得を可能にする</a:t>
            </a:r>
            <a:endParaRPr lang="en-US" altLang="ja-JP" sz="3200" dirty="0">
              <a:solidFill>
                <a:srgbClr val="FF0000"/>
              </a:solidFill>
              <a:latin typeface="ＭＳ ゴシック" panose="020B0609070205080204" pitchFamily="49" charset="-128"/>
              <a:ea typeface="ＭＳ ゴシック" panose="020B0609070205080204" pitchFamily="49" charset="-128"/>
            </a:endParaRPr>
          </a:p>
          <a:p>
            <a:pPr marL="0" indent="0">
              <a:buNone/>
            </a:pPr>
            <a:r>
              <a:rPr lang="ja-JP" altLang="en-US" sz="3200" dirty="0">
                <a:solidFill>
                  <a:srgbClr val="FF0000"/>
                </a:solidFill>
                <a:latin typeface="ＭＳ ゴシック" panose="020B0609070205080204" pitchFamily="49" charset="-128"/>
                <a:ea typeface="ＭＳ ゴシック" panose="020B0609070205080204" pitchFamily="49" charset="-128"/>
              </a:rPr>
              <a:t>　スキー協が求めている本来の</a:t>
            </a:r>
            <a:endParaRPr lang="en-US" altLang="ja-JP" sz="3200" dirty="0">
              <a:solidFill>
                <a:srgbClr val="FF0000"/>
              </a:solidFill>
              <a:latin typeface="ＭＳ ゴシック" panose="020B0609070205080204" pitchFamily="49" charset="-128"/>
              <a:ea typeface="ＭＳ ゴシック" panose="020B0609070205080204" pitchFamily="49" charset="-128"/>
            </a:endParaRPr>
          </a:p>
          <a:p>
            <a:pPr marL="0" indent="0">
              <a:buNone/>
            </a:pPr>
            <a:r>
              <a:rPr lang="ja-JP" altLang="en-US" sz="3200" dirty="0">
                <a:solidFill>
                  <a:srgbClr val="FF0000"/>
                </a:solidFill>
                <a:latin typeface="ＭＳ ゴシック" panose="020B0609070205080204" pitchFamily="49" charset="-128"/>
                <a:ea typeface="ＭＳ ゴシック" panose="020B0609070205080204" pitchFamily="49" charset="-128"/>
              </a:rPr>
              <a:t>　　パラレルターンへの道が開ける</a:t>
            </a:r>
            <a:r>
              <a:rPr lang="ja-JP" altLang="en-US" sz="3200" dirty="0">
                <a:solidFill>
                  <a:srgbClr val="FF0000"/>
                </a:solidFill>
              </a:rPr>
              <a:t>　</a:t>
            </a:r>
            <a:endParaRPr lang="en-US" altLang="ja-JP" sz="3200" dirty="0">
              <a:solidFill>
                <a:srgbClr val="FF0000"/>
              </a:solidFill>
            </a:endParaRPr>
          </a:p>
          <a:p>
            <a:endParaRPr kumimoji="1" lang="en-US" altLang="ja-JP" sz="3600" dirty="0"/>
          </a:p>
          <a:p>
            <a:endParaRPr kumimoji="1" lang="ja-JP" altLang="en-US" sz="3600" dirty="0"/>
          </a:p>
        </p:txBody>
      </p:sp>
      <p:pic>
        <p:nvPicPr>
          <p:cNvPr id="4" name="図 3">
            <a:extLst>
              <a:ext uri="{FF2B5EF4-FFF2-40B4-BE49-F238E27FC236}">
                <a16:creationId xmlns:a16="http://schemas.microsoft.com/office/drawing/2014/main" id="{7A4BDE32-7ECC-4F06-927A-3EBF0732BBF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18863" y="4193372"/>
            <a:ext cx="2826622" cy="2565646"/>
          </a:xfrm>
          <a:prstGeom prst="rect">
            <a:avLst/>
          </a:prstGeom>
        </p:spPr>
      </p:pic>
    </p:spTree>
    <p:extLst>
      <p:ext uri="{BB962C8B-B14F-4D97-AF65-F5344CB8AC3E}">
        <p14:creationId xmlns:p14="http://schemas.microsoft.com/office/powerpoint/2010/main" val="3017617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 calcmode="lin" valueType="num">
                                      <p:cBhvr additive="base">
                                        <p:cTn id="34"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 calcmode="lin" valueType="num">
                                      <p:cBhvr additive="base">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E9399E-7D0B-4D74-A825-780269A454B0}"/>
              </a:ext>
            </a:extLst>
          </p:cNvPr>
          <p:cNvSpPr>
            <a:spLocks noGrp="1"/>
          </p:cNvSpPr>
          <p:nvPr>
            <p:ph type="title"/>
          </p:nvPr>
        </p:nvSpPr>
        <p:spPr>
          <a:xfrm>
            <a:off x="461639" y="230820"/>
            <a:ext cx="11638625" cy="2006354"/>
          </a:xfrm>
        </p:spPr>
        <p:txBody>
          <a:bodyPr>
            <a:normAutofit/>
          </a:bodyPr>
          <a:lstStyle/>
          <a:p>
            <a:r>
              <a:rPr lang="ja-JP" altLang="en-US" sz="4000" dirty="0">
                <a:latin typeface="ＭＳ ゴシック" panose="020B0609070205080204" pitchFamily="49" charset="-128"/>
                <a:ea typeface="ＭＳ ゴシック" panose="020B0609070205080204" pitchFamily="49" charset="-128"/>
              </a:rPr>
              <a:t>現教程では</a:t>
            </a:r>
            <a:r>
              <a:rPr kumimoji="1" lang="ja-JP" altLang="en-US" sz="4000" dirty="0">
                <a:latin typeface="ＭＳ ゴシック" panose="020B0609070205080204" pitchFamily="49" charset="-128"/>
                <a:ea typeface="ＭＳ ゴシック" panose="020B0609070205080204" pitchFamily="49" charset="-128"/>
              </a:rPr>
              <a:t>谷回りターン技術によるパラレルターンを求めているが前教程はどうだったのか？</a:t>
            </a:r>
          </a:p>
        </p:txBody>
      </p:sp>
      <p:sp>
        <p:nvSpPr>
          <p:cNvPr id="3" name="コンテンツ プレースホルダー 2">
            <a:extLst>
              <a:ext uri="{FF2B5EF4-FFF2-40B4-BE49-F238E27FC236}">
                <a16:creationId xmlns:a16="http://schemas.microsoft.com/office/drawing/2014/main" id="{F5E4E415-D36E-4EA7-A427-BE0264B84A4D}"/>
              </a:ext>
            </a:extLst>
          </p:cNvPr>
          <p:cNvSpPr>
            <a:spLocks noGrp="1"/>
          </p:cNvSpPr>
          <p:nvPr>
            <p:ph idx="1"/>
          </p:nvPr>
        </p:nvSpPr>
        <p:spPr>
          <a:xfrm>
            <a:off x="817376" y="1999695"/>
            <a:ext cx="10705839" cy="4472126"/>
          </a:xfrm>
        </p:spPr>
        <p:txBody>
          <a:bodyPr>
            <a:normAutofit fontScale="85000" lnSpcReduction="20000"/>
          </a:bodyPr>
          <a:lstStyle/>
          <a:p>
            <a:pPr marL="0" indent="0">
              <a:buNone/>
            </a:pPr>
            <a:endParaRPr lang="en-US" altLang="ja-JP" sz="3600" dirty="0">
              <a:latin typeface="ＭＳ ゴシック" panose="020B0609070205080204" pitchFamily="49" charset="-128"/>
              <a:ea typeface="ＭＳ ゴシック" panose="020B0609070205080204" pitchFamily="49" charset="-128"/>
            </a:endParaRPr>
          </a:p>
          <a:p>
            <a:r>
              <a:rPr lang="ja-JP" altLang="en-US" sz="3600" dirty="0">
                <a:solidFill>
                  <a:srgbClr val="FF0000"/>
                </a:solidFill>
                <a:latin typeface="ＭＳ ゴシック" panose="020B0609070205080204" pitchFamily="49" charset="-128"/>
                <a:ea typeface="ＭＳ ゴシック" panose="020B0609070205080204" pitchFamily="49" charset="-128"/>
              </a:rPr>
              <a:t>谷回りターン技術を求める理論は変わっていない</a:t>
            </a:r>
            <a:endParaRPr lang="en-US" altLang="ja-JP" sz="3600" dirty="0">
              <a:solidFill>
                <a:srgbClr val="FF0000"/>
              </a:solidFill>
              <a:latin typeface="ＭＳ ゴシック" panose="020B0609070205080204" pitchFamily="49" charset="-128"/>
              <a:ea typeface="ＭＳ ゴシック" panose="020B0609070205080204" pitchFamily="49" charset="-128"/>
            </a:endParaRPr>
          </a:p>
          <a:p>
            <a:endParaRPr lang="en-US" altLang="ja-JP" sz="3600" dirty="0">
              <a:solidFill>
                <a:srgbClr val="FF0000"/>
              </a:solidFill>
              <a:latin typeface="ＭＳ ゴシック" panose="020B0609070205080204" pitchFamily="49" charset="-128"/>
              <a:ea typeface="ＭＳ ゴシック" panose="020B0609070205080204" pitchFamily="49" charset="-128"/>
            </a:endParaRPr>
          </a:p>
          <a:p>
            <a:r>
              <a:rPr lang="ja-JP" altLang="en-US" sz="3600" dirty="0">
                <a:solidFill>
                  <a:srgbClr val="FF0000"/>
                </a:solidFill>
                <a:latin typeface="ＭＳ ゴシック" panose="020B0609070205080204" pitchFamily="49" charset="-128"/>
                <a:ea typeface="ＭＳ ゴシック" panose="020B0609070205080204" pitchFamily="49" charset="-128"/>
              </a:rPr>
              <a:t>スキー協が創立以来求めてきた技術は谷回りターン技術によるパラレルターン</a:t>
            </a:r>
            <a:endParaRPr lang="en-US" altLang="ja-JP" sz="3600" dirty="0">
              <a:solidFill>
                <a:srgbClr val="FF0000"/>
              </a:solidFill>
              <a:latin typeface="ＭＳ ゴシック" panose="020B0609070205080204" pitchFamily="49" charset="-128"/>
              <a:ea typeface="ＭＳ ゴシック" panose="020B0609070205080204" pitchFamily="49" charset="-128"/>
            </a:endParaRPr>
          </a:p>
          <a:p>
            <a:endParaRPr lang="en-US" altLang="ja-JP" sz="3600" dirty="0">
              <a:latin typeface="ＭＳ ゴシック" panose="020B0609070205080204" pitchFamily="49" charset="-128"/>
              <a:ea typeface="ＭＳ ゴシック" panose="020B0609070205080204" pitchFamily="49" charset="-128"/>
            </a:endParaRPr>
          </a:p>
          <a:p>
            <a:r>
              <a:rPr kumimoji="1" lang="ja-JP" altLang="en-US" sz="3600" dirty="0">
                <a:latin typeface="ＭＳ ゴシック" panose="020B0609070205080204" pitchFamily="49" charset="-128"/>
                <a:ea typeface="ＭＳ ゴシック" panose="020B0609070205080204" pitchFamily="49" charset="-128"/>
              </a:rPr>
              <a:t>山開き横滑り</a:t>
            </a:r>
            <a:endParaRPr kumimoji="1" lang="en-US" altLang="ja-JP" sz="3600" dirty="0">
              <a:latin typeface="ＭＳ ゴシック" panose="020B0609070205080204" pitchFamily="49" charset="-128"/>
              <a:ea typeface="ＭＳ ゴシック" panose="020B0609070205080204" pitchFamily="49" charset="-128"/>
            </a:endParaRPr>
          </a:p>
          <a:p>
            <a:r>
              <a:rPr kumimoji="1" lang="ja-JP" altLang="en-US" sz="3600" dirty="0">
                <a:latin typeface="ＭＳ ゴシック" panose="020B0609070205080204" pitchFamily="49" charset="-128"/>
                <a:ea typeface="ＭＳ ゴシック" panose="020B0609070205080204" pitchFamily="49" charset="-128"/>
              </a:rPr>
              <a:t>踏みつけターン</a:t>
            </a:r>
            <a:endParaRPr kumimoji="1" lang="en-US" altLang="ja-JP" sz="3600" dirty="0">
              <a:latin typeface="ＭＳ ゴシック" panose="020B0609070205080204" pitchFamily="49" charset="-128"/>
              <a:ea typeface="ＭＳ ゴシック" panose="020B0609070205080204" pitchFamily="49" charset="-128"/>
            </a:endParaRPr>
          </a:p>
          <a:p>
            <a:r>
              <a:rPr kumimoji="1" lang="ja-JP" altLang="en-US" sz="3600" dirty="0">
                <a:latin typeface="ＭＳ ゴシック" panose="020B0609070205080204" pitchFamily="49" charset="-128"/>
                <a:ea typeface="ＭＳ ゴシック" panose="020B0609070205080204" pitchFamily="49" charset="-128"/>
              </a:rPr>
              <a:t>ファーサーシューン</a:t>
            </a:r>
            <a:endParaRPr kumimoji="1" lang="en-US" altLang="ja-JP" sz="3600" dirty="0">
              <a:latin typeface="ＭＳ ゴシック" panose="020B0609070205080204" pitchFamily="49" charset="-128"/>
              <a:ea typeface="ＭＳ ゴシック" panose="020B0609070205080204" pitchFamily="49" charset="-128"/>
            </a:endParaRPr>
          </a:p>
          <a:p>
            <a:r>
              <a:rPr kumimoji="1" lang="ja-JP" altLang="en-US" sz="3600" dirty="0">
                <a:latin typeface="ＭＳ ゴシック" panose="020B0609070205080204" pitchFamily="49" charset="-128"/>
                <a:ea typeface="ＭＳ ゴシック" panose="020B0609070205080204" pitchFamily="49" charset="-128"/>
              </a:rPr>
              <a:t>足裏切り替えによるベーシックパラレルターン</a:t>
            </a:r>
            <a:endParaRPr kumimoji="1" lang="en-US" altLang="ja-JP" sz="3600" dirty="0">
              <a:latin typeface="ＭＳ ゴシック" panose="020B0609070205080204" pitchFamily="49" charset="-128"/>
              <a:ea typeface="ＭＳ ゴシック" panose="020B0609070205080204" pitchFamily="49" charset="-128"/>
            </a:endParaRPr>
          </a:p>
          <a:p>
            <a:pPr marL="0" indent="0">
              <a:buNone/>
            </a:pPr>
            <a:endParaRPr kumimoji="1" lang="ja-JP" altLang="en-US" sz="3600" dirty="0"/>
          </a:p>
        </p:txBody>
      </p:sp>
    </p:spTree>
    <p:extLst>
      <p:ext uri="{BB962C8B-B14F-4D97-AF65-F5344CB8AC3E}">
        <p14:creationId xmlns:p14="http://schemas.microsoft.com/office/powerpoint/2010/main" val="2667643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 calcmode="lin" valueType="num">
                                      <p:cBhvr additive="base">
                                        <p:cTn id="3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E9399E-7D0B-4D74-A825-780269A454B0}"/>
              </a:ext>
            </a:extLst>
          </p:cNvPr>
          <p:cNvSpPr>
            <a:spLocks noGrp="1"/>
          </p:cNvSpPr>
          <p:nvPr>
            <p:ph type="title"/>
          </p:nvPr>
        </p:nvSpPr>
        <p:spPr>
          <a:xfrm>
            <a:off x="817377" y="279317"/>
            <a:ext cx="10989924" cy="1345298"/>
          </a:xfrm>
        </p:spPr>
        <p:txBody>
          <a:bodyPr>
            <a:normAutofit/>
          </a:bodyPr>
          <a:lstStyle/>
          <a:p>
            <a:r>
              <a:rPr kumimoji="1" lang="ja-JP" altLang="en-US" sz="4000" dirty="0">
                <a:latin typeface="ＭＳ ゴシック" panose="020B0609070205080204" pitchFamily="49" charset="-128"/>
                <a:ea typeface="ＭＳ ゴシック" panose="020B0609070205080204" pitchFamily="49" charset="-128"/>
              </a:rPr>
              <a:t>誤った外脚プルークボーゲンは</a:t>
            </a:r>
          </a:p>
        </p:txBody>
      </p:sp>
      <p:sp>
        <p:nvSpPr>
          <p:cNvPr id="3" name="コンテンツ プレースホルダー 2">
            <a:extLst>
              <a:ext uri="{FF2B5EF4-FFF2-40B4-BE49-F238E27FC236}">
                <a16:creationId xmlns:a16="http://schemas.microsoft.com/office/drawing/2014/main" id="{F5E4E415-D36E-4EA7-A427-BE0264B84A4D}"/>
              </a:ext>
            </a:extLst>
          </p:cNvPr>
          <p:cNvSpPr>
            <a:spLocks noGrp="1"/>
          </p:cNvSpPr>
          <p:nvPr>
            <p:ph idx="1"/>
          </p:nvPr>
        </p:nvSpPr>
        <p:spPr>
          <a:xfrm>
            <a:off x="405354" y="1742364"/>
            <a:ext cx="5915548" cy="5022419"/>
          </a:xfrm>
        </p:spPr>
        <p:txBody>
          <a:bodyPr>
            <a:normAutofit fontScale="92500" lnSpcReduction="20000"/>
          </a:bodyPr>
          <a:lstStyle/>
          <a:p>
            <a:r>
              <a:rPr kumimoji="1" lang="ja-JP" altLang="en-US" sz="2600" dirty="0">
                <a:latin typeface="ＭＳ ゴシック" panose="020B0609070205080204" pitchFamily="49" charset="-128"/>
                <a:ea typeface="ＭＳ ゴシック" panose="020B0609070205080204" pitchFamily="49" charset="-128"/>
              </a:rPr>
              <a:t>内スキーを上げる際、腰が外側に移動してしまう場合</a:t>
            </a:r>
            <a:endParaRPr kumimoji="1" lang="en-US" altLang="ja-JP" sz="2600" dirty="0">
              <a:latin typeface="ＭＳ ゴシック" panose="020B0609070205080204" pitchFamily="49" charset="-128"/>
              <a:ea typeface="ＭＳ ゴシック" panose="020B0609070205080204" pitchFamily="49" charset="-128"/>
            </a:endParaRPr>
          </a:p>
          <a:p>
            <a:pPr marL="0" indent="0">
              <a:buNone/>
            </a:pPr>
            <a:r>
              <a:rPr lang="ja-JP" altLang="en-US" sz="2600" dirty="0">
                <a:latin typeface="ＭＳ ゴシック" panose="020B0609070205080204" pitchFamily="49" charset="-128"/>
                <a:ea typeface="ＭＳ ゴシック" panose="020B0609070205080204" pitchFamily="49" charset="-128"/>
              </a:rPr>
              <a:t>（スキーを回す動作につながりやすい）</a:t>
            </a:r>
            <a:endParaRPr lang="en-US" altLang="ja-JP" sz="2600" dirty="0">
              <a:latin typeface="ＭＳ ゴシック" panose="020B0609070205080204" pitchFamily="49" charset="-128"/>
              <a:ea typeface="ＭＳ ゴシック" panose="020B0609070205080204" pitchFamily="49" charset="-128"/>
            </a:endParaRPr>
          </a:p>
          <a:p>
            <a:r>
              <a:rPr kumimoji="1" lang="ja-JP" altLang="en-US" sz="2600" dirty="0">
                <a:latin typeface="ＭＳ ゴシック" panose="020B0609070205080204" pitchFamily="49" charset="-128"/>
                <a:ea typeface="ＭＳ ゴシック" panose="020B0609070205080204" pitchFamily="49" charset="-128"/>
              </a:rPr>
              <a:t>上体から外傾して内スキーを上げる場合</a:t>
            </a:r>
            <a:endParaRPr kumimoji="1" lang="en-US" altLang="ja-JP" sz="2600" dirty="0">
              <a:latin typeface="ＭＳ ゴシック" panose="020B0609070205080204" pitchFamily="49" charset="-128"/>
              <a:ea typeface="ＭＳ ゴシック" panose="020B0609070205080204" pitchFamily="49" charset="-128"/>
            </a:endParaRPr>
          </a:p>
          <a:p>
            <a:pPr marL="0" indent="0">
              <a:buNone/>
            </a:pPr>
            <a:r>
              <a:rPr lang="ja-JP" altLang="en-US" sz="2600" dirty="0">
                <a:latin typeface="ＭＳ ゴシック" panose="020B0609070205080204" pitchFamily="49" charset="-128"/>
                <a:ea typeface="ＭＳ ゴシック" panose="020B0609070205080204" pitchFamily="49" charset="-128"/>
              </a:rPr>
              <a:t>（外膝曲げでスキーを回す動作につながりやすい）</a:t>
            </a:r>
            <a:endParaRPr lang="en-US" altLang="ja-JP" sz="2600" dirty="0">
              <a:latin typeface="ＭＳ ゴシック" panose="020B0609070205080204" pitchFamily="49" charset="-128"/>
              <a:ea typeface="ＭＳ ゴシック" panose="020B0609070205080204" pitchFamily="49" charset="-128"/>
            </a:endParaRPr>
          </a:p>
          <a:p>
            <a:r>
              <a:rPr kumimoji="1" lang="ja-JP" altLang="en-US" sz="2600" dirty="0">
                <a:latin typeface="ＭＳ ゴシック" panose="020B0609070205080204" pitchFamily="49" charset="-128"/>
                <a:ea typeface="ＭＳ ゴシック" panose="020B0609070205080204" pitchFamily="49" charset="-128"/>
              </a:rPr>
              <a:t>外脚には乗れているが、上体が反ってしまう場合</a:t>
            </a:r>
            <a:endParaRPr kumimoji="1" lang="en-US" altLang="ja-JP" sz="2600" dirty="0">
              <a:latin typeface="ＭＳ ゴシック" panose="020B0609070205080204" pitchFamily="49" charset="-128"/>
              <a:ea typeface="ＭＳ ゴシック" panose="020B0609070205080204" pitchFamily="49" charset="-128"/>
            </a:endParaRPr>
          </a:p>
          <a:p>
            <a:r>
              <a:rPr kumimoji="1" lang="ja-JP" altLang="en-US" sz="2600" dirty="0">
                <a:latin typeface="ＭＳ ゴシック" panose="020B0609070205080204" pitchFamily="49" charset="-128"/>
                <a:ea typeface="ＭＳ ゴシック" panose="020B0609070205080204" pitchFamily="49" charset="-128"/>
              </a:rPr>
              <a:t>（暴走になりやすい）</a:t>
            </a:r>
            <a:endParaRPr kumimoji="1" lang="en-US" altLang="ja-JP" sz="2600" dirty="0">
              <a:latin typeface="ＭＳ ゴシック" panose="020B0609070205080204" pitchFamily="49" charset="-128"/>
              <a:ea typeface="ＭＳ ゴシック" panose="020B0609070205080204" pitchFamily="49" charset="-128"/>
            </a:endParaRPr>
          </a:p>
          <a:p>
            <a:r>
              <a:rPr kumimoji="1" lang="ja-JP" altLang="en-US" sz="2600" dirty="0">
                <a:latin typeface="ＭＳ ゴシック" panose="020B0609070205080204" pitchFamily="49" charset="-128"/>
                <a:ea typeface="ＭＳ ゴシック" panose="020B0609070205080204" pitchFamily="49" charset="-128"/>
              </a:rPr>
              <a:t>ターン後半内スキーがパラレルスタンスになってしまう場合</a:t>
            </a:r>
            <a:endParaRPr kumimoji="1" lang="en-US" altLang="ja-JP" sz="2600" dirty="0">
              <a:latin typeface="ＭＳ ゴシック" panose="020B0609070205080204" pitchFamily="49" charset="-128"/>
              <a:ea typeface="ＭＳ ゴシック" panose="020B0609070205080204" pitchFamily="49" charset="-128"/>
            </a:endParaRPr>
          </a:p>
          <a:p>
            <a:r>
              <a:rPr kumimoji="1" lang="ja-JP" altLang="en-US" sz="2600" dirty="0">
                <a:latin typeface="ＭＳ ゴシック" panose="020B0609070205080204" pitchFamily="49" charset="-128"/>
                <a:ea typeface="ＭＳ ゴシック" panose="020B0609070205080204" pitchFamily="49" charset="-128"/>
              </a:rPr>
              <a:t>ターン後半内膝が開いてしまう場合</a:t>
            </a:r>
            <a:endParaRPr kumimoji="1" lang="en-US" altLang="ja-JP" sz="2600" dirty="0">
              <a:latin typeface="ＭＳ ゴシック" panose="020B0609070205080204" pitchFamily="49" charset="-128"/>
              <a:ea typeface="ＭＳ ゴシック" panose="020B0609070205080204" pitchFamily="49" charset="-128"/>
            </a:endParaRPr>
          </a:p>
          <a:p>
            <a:pPr marL="0" indent="0">
              <a:buNone/>
            </a:pPr>
            <a:r>
              <a:rPr lang="ja-JP" altLang="en-US" sz="3600" dirty="0"/>
              <a:t>　</a:t>
            </a:r>
            <a:endParaRPr kumimoji="1" lang="ja-JP" altLang="en-US" sz="3600" dirty="0"/>
          </a:p>
        </p:txBody>
      </p:sp>
      <p:pic>
        <p:nvPicPr>
          <p:cNvPr id="7" name="図 6">
            <a:extLst>
              <a:ext uri="{FF2B5EF4-FFF2-40B4-BE49-F238E27FC236}">
                <a16:creationId xmlns:a16="http://schemas.microsoft.com/office/drawing/2014/main" id="{92228379-BEC9-4A3C-9346-E880468AFD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32610" y="1742364"/>
            <a:ext cx="2340741" cy="2328473"/>
          </a:xfrm>
          <a:prstGeom prst="rect">
            <a:avLst/>
          </a:prstGeom>
        </p:spPr>
      </p:pic>
      <p:pic>
        <p:nvPicPr>
          <p:cNvPr id="9" name="図 8">
            <a:extLst>
              <a:ext uri="{FF2B5EF4-FFF2-40B4-BE49-F238E27FC236}">
                <a16:creationId xmlns:a16="http://schemas.microsoft.com/office/drawing/2014/main" id="{6BD55404-4137-44EB-BB27-0ED4631CCE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32610" y="4382238"/>
            <a:ext cx="2440815" cy="2873188"/>
          </a:xfrm>
          <a:prstGeom prst="rect">
            <a:avLst/>
          </a:prstGeom>
        </p:spPr>
      </p:pic>
      <p:pic>
        <p:nvPicPr>
          <p:cNvPr id="11" name="図 10">
            <a:extLst>
              <a:ext uri="{FF2B5EF4-FFF2-40B4-BE49-F238E27FC236}">
                <a16:creationId xmlns:a16="http://schemas.microsoft.com/office/drawing/2014/main" id="{AC66EFDF-238F-4964-9F45-FAA34F67F4B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57585" y="4328167"/>
            <a:ext cx="2599556" cy="2653552"/>
          </a:xfrm>
          <a:prstGeom prst="rect">
            <a:avLst/>
          </a:prstGeom>
        </p:spPr>
      </p:pic>
      <p:pic>
        <p:nvPicPr>
          <p:cNvPr id="13" name="図 12">
            <a:extLst>
              <a:ext uri="{FF2B5EF4-FFF2-40B4-BE49-F238E27FC236}">
                <a16:creationId xmlns:a16="http://schemas.microsoft.com/office/drawing/2014/main" id="{06082869-92BF-4E64-8DFB-BCD55153D4E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57585" y="1733074"/>
            <a:ext cx="2399147" cy="2486634"/>
          </a:xfrm>
          <a:prstGeom prst="rect">
            <a:avLst/>
          </a:prstGeom>
        </p:spPr>
      </p:pic>
    </p:spTree>
    <p:extLst>
      <p:ext uri="{BB962C8B-B14F-4D97-AF65-F5344CB8AC3E}">
        <p14:creationId xmlns:p14="http://schemas.microsoft.com/office/powerpoint/2010/main" val="2441056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randombar(horizontal)">
                                      <p:cBhvr>
                                        <p:cTn id="13" dur="5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1000"/>
                                        <p:tgtEl>
                                          <p:spTgt spid="3">
                                            <p:txEl>
                                              <p:pRg st="1" end="1"/>
                                            </p:txEl>
                                          </p:spTgt>
                                        </p:tgtEl>
                                      </p:cBhvr>
                                    </p:animEffect>
                                    <p:anim calcmode="lin" valueType="num">
                                      <p:cBhvr>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down)">
                                      <p:cBhvr>
                                        <p:cTn id="25" dur="580">
                                          <p:stCondLst>
                                            <p:cond delay="0"/>
                                          </p:stCondLst>
                                        </p:cTn>
                                        <p:tgtEl>
                                          <p:spTgt spid="7"/>
                                        </p:tgtEl>
                                      </p:cBhvr>
                                    </p:animEffect>
                                    <p:anim calcmode="lin" valueType="num">
                                      <p:cBhvr>
                                        <p:cTn id="26"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31" dur="26">
                                          <p:stCondLst>
                                            <p:cond delay="650"/>
                                          </p:stCondLst>
                                        </p:cTn>
                                        <p:tgtEl>
                                          <p:spTgt spid="7"/>
                                        </p:tgtEl>
                                      </p:cBhvr>
                                      <p:to x="100000" y="60000"/>
                                    </p:animScale>
                                    <p:animScale>
                                      <p:cBhvr>
                                        <p:cTn id="32" dur="166" decel="50000">
                                          <p:stCondLst>
                                            <p:cond delay="676"/>
                                          </p:stCondLst>
                                        </p:cTn>
                                        <p:tgtEl>
                                          <p:spTgt spid="7"/>
                                        </p:tgtEl>
                                      </p:cBhvr>
                                      <p:to x="100000" y="100000"/>
                                    </p:animScale>
                                    <p:animScale>
                                      <p:cBhvr>
                                        <p:cTn id="33" dur="26">
                                          <p:stCondLst>
                                            <p:cond delay="1312"/>
                                          </p:stCondLst>
                                        </p:cTn>
                                        <p:tgtEl>
                                          <p:spTgt spid="7"/>
                                        </p:tgtEl>
                                      </p:cBhvr>
                                      <p:to x="100000" y="80000"/>
                                    </p:animScale>
                                    <p:animScale>
                                      <p:cBhvr>
                                        <p:cTn id="34" dur="166" decel="50000">
                                          <p:stCondLst>
                                            <p:cond delay="1338"/>
                                          </p:stCondLst>
                                        </p:cTn>
                                        <p:tgtEl>
                                          <p:spTgt spid="7"/>
                                        </p:tgtEl>
                                      </p:cBhvr>
                                      <p:to x="100000" y="100000"/>
                                    </p:animScale>
                                    <p:animScale>
                                      <p:cBhvr>
                                        <p:cTn id="35" dur="26">
                                          <p:stCondLst>
                                            <p:cond delay="1642"/>
                                          </p:stCondLst>
                                        </p:cTn>
                                        <p:tgtEl>
                                          <p:spTgt spid="7"/>
                                        </p:tgtEl>
                                      </p:cBhvr>
                                      <p:to x="100000" y="90000"/>
                                    </p:animScale>
                                    <p:animScale>
                                      <p:cBhvr>
                                        <p:cTn id="36" dur="166" decel="50000">
                                          <p:stCondLst>
                                            <p:cond delay="1668"/>
                                          </p:stCondLst>
                                        </p:cTn>
                                        <p:tgtEl>
                                          <p:spTgt spid="7"/>
                                        </p:tgtEl>
                                      </p:cBhvr>
                                      <p:to x="100000" y="100000"/>
                                    </p:animScale>
                                    <p:animScale>
                                      <p:cBhvr>
                                        <p:cTn id="37" dur="26">
                                          <p:stCondLst>
                                            <p:cond delay="1808"/>
                                          </p:stCondLst>
                                        </p:cTn>
                                        <p:tgtEl>
                                          <p:spTgt spid="7"/>
                                        </p:tgtEl>
                                      </p:cBhvr>
                                      <p:to x="100000" y="95000"/>
                                    </p:animScale>
                                    <p:animScale>
                                      <p:cBhvr>
                                        <p:cTn id="38" dur="166" decel="50000">
                                          <p:stCondLst>
                                            <p:cond delay="1834"/>
                                          </p:stCondLst>
                                        </p:cTn>
                                        <p:tgtEl>
                                          <p:spTgt spid="7"/>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2" end="2"/>
                                            </p:txEl>
                                          </p:spTgt>
                                        </p:tgtEl>
                                        <p:attrNameLst>
                                          <p:attrName>style.visibility</p:attrName>
                                        </p:attrNameLst>
                                      </p:cBhvr>
                                      <p:to>
                                        <p:strVal val="visible"/>
                                      </p:to>
                                    </p:set>
                                    <p:anim calcmode="lin" valueType="num">
                                      <p:cBhvr additive="base">
                                        <p:cTn id="4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5" presetClass="entr" presetSubtype="0" fill="hold" nodeType="click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2000"/>
                                        <p:tgtEl>
                                          <p:spTgt spid="11"/>
                                        </p:tgtEl>
                                      </p:cBhvr>
                                    </p:animEffect>
                                    <p:anim calcmode="lin" valueType="num">
                                      <p:cBhvr>
                                        <p:cTn id="50" dur="2000" fill="hold"/>
                                        <p:tgtEl>
                                          <p:spTgt spid="11"/>
                                        </p:tgtEl>
                                        <p:attrNameLst>
                                          <p:attrName>ppt_w</p:attrName>
                                        </p:attrNameLst>
                                      </p:cBhvr>
                                      <p:tavLst>
                                        <p:tav tm="0" fmla="#ppt_w*sin(2.5*pi*$)">
                                          <p:val>
                                            <p:fltVal val="0"/>
                                          </p:val>
                                        </p:tav>
                                        <p:tav tm="100000">
                                          <p:val>
                                            <p:fltVal val="1"/>
                                          </p:val>
                                        </p:tav>
                                      </p:tavLst>
                                    </p:anim>
                                    <p:anim calcmode="lin" valueType="num">
                                      <p:cBhvr>
                                        <p:cTn id="51" dur="2000" fill="hold"/>
                                        <p:tgtEl>
                                          <p:spTgt spid="11"/>
                                        </p:tgtEl>
                                        <p:attrNameLst>
                                          <p:attrName>ppt_h</p:attrName>
                                        </p:attrNameLst>
                                      </p:cBhvr>
                                      <p:tavLst>
                                        <p:tav tm="0">
                                          <p:val>
                                            <p:strVal val="#ppt_h"/>
                                          </p:val>
                                        </p:tav>
                                        <p:tav tm="100000">
                                          <p:val>
                                            <p:strVal val="#ppt_h"/>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3" end="3"/>
                                            </p:txEl>
                                          </p:spTgt>
                                        </p:tgtEl>
                                        <p:attrNameLst>
                                          <p:attrName>style.visibility</p:attrName>
                                        </p:attrNameLst>
                                      </p:cBhvr>
                                      <p:to>
                                        <p:strVal val="visible"/>
                                      </p:to>
                                    </p:set>
                                    <p:animEffect transition="in" filter="fade">
                                      <p:cBhvr>
                                        <p:cTn id="56" dur="1000"/>
                                        <p:tgtEl>
                                          <p:spTgt spid="3">
                                            <p:txEl>
                                              <p:pRg st="3" end="3"/>
                                            </p:txEl>
                                          </p:spTgt>
                                        </p:tgtEl>
                                      </p:cBhvr>
                                    </p:animEffect>
                                    <p:anim calcmode="lin" valueType="num">
                                      <p:cBhvr>
                                        <p:cTn id="5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nodeType="clickEffect">
                                  <p:stCondLst>
                                    <p:cond delay="0"/>
                                  </p:stCondLst>
                                  <p:childTnLst>
                                    <p:set>
                                      <p:cBhvr>
                                        <p:cTn id="62" dur="1" fill="hold">
                                          <p:stCondLst>
                                            <p:cond delay="0"/>
                                          </p:stCondLst>
                                        </p:cTn>
                                        <p:tgtEl>
                                          <p:spTgt spid="3">
                                            <p:txEl>
                                              <p:pRg st="4" end="4"/>
                                            </p:txEl>
                                          </p:spTgt>
                                        </p:tgtEl>
                                        <p:attrNameLst>
                                          <p:attrName>style.visibility</p:attrName>
                                        </p:attrNameLst>
                                      </p:cBhvr>
                                      <p:to>
                                        <p:strVal val="visible"/>
                                      </p:to>
                                    </p:set>
                                    <p:anim calcmode="lin" valueType="num">
                                      <p:cBhvr additive="base">
                                        <p:cTn id="6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31" presetClass="entr" presetSubtype="0" fill="hold" nodeType="clickEffect">
                                  <p:stCondLst>
                                    <p:cond delay="0"/>
                                  </p:stCondLst>
                                  <p:childTnLst>
                                    <p:set>
                                      <p:cBhvr>
                                        <p:cTn id="68" dur="1" fill="hold">
                                          <p:stCondLst>
                                            <p:cond delay="0"/>
                                          </p:stCondLst>
                                        </p:cTn>
                                        <p:tgtEl>
                                          <p:spTgt spid="9"/>
                                        </p:tgtEl>
                                        <p:attrNameLst>
                                          <p:attrName>style.visibility</p:attrName>
                                        </p:attrNameLst>
                                      </p:cBhvr>
                                      <p:to>
                                        <p:strVal val="visible"/>
                                      </p:to>
                                    </p:set>
                                    <p:anim calcmode="lin" valueType="num">
                                      <p:cBhvr>
                                        <p:cTn id="69" dur="1000" fill="hold"/>
                                        <p:tgtEl>
                                          <p:spTgt spid="9"/>
                                        </p:tgtEl>
                                        <p:attrNameLst>
                                          <p:attrName>ppt_w</p:attrName>
                                        </p:attrNameLst>
                                      </p:cBhvr>
                                      <p:tavLst>
                                        <p:tav tm="0">
                                          <p:val>
                                            <p:fltVal val="0"/>
                                          </p:val>
                                        </p:tav>
                                        <p:tav tm="100000">
                                          <p:val>
                                            <p:strVal val="#ppt_w"/>
                                          </p:val>
                                        </p:tav>
                                      </p:tavLst>
                                    </p:anim>
                                    <p:anim calcmode="lin" valueType="num">
                                      <p:cBhvr>
                                        <p:cTn id="70" dur="1000" fill="hold"/>
                                        <p:tgtEl>
                                          <p:spTgt spid="9"/>
                                        </p:tgtEl>
                                        <p:attrNameLst>
                                          <p:attrName>ppt_h</p:attrName>
                                        </p:attrNameLst>
                                      </p:cBhvr>
                                      <p:tavLst>
                                        <p:tav tm="0">
                                          <p:val>
                                            <p:fltVal val="0"/>
                                          </p:val>
                                        </p:tav>
                                        <p:tav tm="100000">
                                          <p:val>
                                            <p:strVal val="#ppt_h"/>
                                          </p:val>
                                        </p:tav>
                                      </p:tavLst>
                                    </p:anim>
                                    <p:anim calcmode="lin" valueType="num">
                                      <p:cBhvr>
                                        <p:cTn id="71" dur="1000" fill="hold"/>
                                        <p:tgtEl>
                                          <p:spTgt spid="9"/>
                                        </p:tgtEl>
                                        <p:attrNameLst>
                                          <p:attrName>style.rotation</p:attrName>
                                        </p:attrNameLst>
                                      </p:cBhvr>
                                      <p:tavLst>
                                        <p:tav tm="0">
                                          <p:val>
                                            <p:fltVal val="90"/>
                                          </p:val>
                                        </p:tav>
                                        <p:tav tm="100000">
                                          <p:val>
                                            <p:fltVal val="0"/>
                                          </p:val>
                                        </p:tav>
                                      </p:tavLst>
                                    </p:anim>
                                    <p:animEffect transition="in" filter="fade">
                                      <p:cBhvr>
                                        <p:cTn id="72" dur="1000"/>
                                        <p:tgtEl>
                                          <p:spTgt spid="9"/>
                                        </p:tgtEl>
                                      </p:cBhvr>
                                    </p:animEffect>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nodeType="clickEffect">
                                  <p:stCondLst>
                                    <p:cond delay="0"/>
                                  </p:stCondLst>
                                  <p:childTnLst>
                                    <p:set>
                                      <p:cBhvr>
                                        <p:cTn id="76" dur="1" fill="hold">
                                          <p:stCondLst>
                                            <p:cond delay="0"/>
                                          </p:stCondLst>
                                        </p:cTn>
                                        <p:tgtEl>
                                          <p:spTgt spid="3">
                                            <p:txEl>
                                              <p:pRg st="5" end="5"/>
                                            </p:txEl>
                                          </p:spTgt>
                                        </p:tgtEl>
                                        <p:attrNameLst>
                                          <p:attrName>style.visibility</p:attrName>
                                        </p:attrNameLst>
                                      </p:cBhvr>
                                      <p:to>
                                        <p:strVal val="visible"/>
                                      </p:to>
                                    </p:set>
                                    <p:animEffect transition="in" filter="fade">
                                      <p:cBhvr>
                                        <p:cTn id="77" dur="1000"/>
                                        <p:tgtEl>
                                          <p:spTgt spid="3">
                                            <p:txEl>
                                              <p:pRg st="5" end="5"/>
                                            </p:txEl>
                                          </p:spTgt>
                                        </p:tgtEl>
                                      </p:cBhvr>
                                    </p:animEffect>
                                    <p:anim calcmode="lin" valueType="num">
                                      <p:cBhvr>
                                        <p:cTn id="7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7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nodeType="clickEffect">
                                  <p:stCondLst>
                                    <p:cond delay="0"/>
                                  </p:stCondLst>
                                  <p:childTnLst>
                                    <p:set>
                                      <p:cBhvr>
                                        <p:cTn id="83" dur="1" fill="hold">
                                          <p:stCondLst>
                                            <p:cond delay="0"/>
                                          </p:stCondLst>
                                        </p:cTn>
                                        <p:tgtEl>
                                          <p:spTgt spid="3">
                                            <p:txEl>
                                              <p:pRg st="6" end="6"/>
                                            </p:txEl>
                                          </p:spTgt>
                                        </p:tgtEl>
                                        <p:attrNameLst>
                                          <p:attrName>style.visibility</p:attrName>
                                        </p:attrNameLst>
                                      </p:cBhvr>
                                      <p:to>
                                        <p:strVal val="visible"/>
                                      </p:to>
                                    </p:set>
                                    <p:animEffect transition="in" filter="fade">
                                      <p:cBhvr>
                                        <p:cTn id="84" dur="1000"/>
                                        <p:tgtEl>
                                          <p:spTgt spid="3">
                                            <p:txEl>
                                              <p:pRg st="6" end="6"/>
                                            </p:txEl>
                                          </p:spTgt>
                                        </p:tgtEl>
                                      </p:cBhvr>
                                    </p:animEffect>
                                    <p:anim calcmode="lin" valueType="num">
                                      <p:cBhvr>
                                        <p:cTn id="85"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86"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2" presetClass="entr" presetSubtype="0" fill="hold" nodeType="clickEffect">
                                  <p:stCondLst>
                                    <p:cond delay="0"/>
                                  </p:stCondLst>
                                  <p:childTnLst>
                                    <p:set>
                                      <p:cBhvr>
                                        <p:cTn id="90" dur="1" fill="hold">
                                          <p:stCondLst>
                                            <p:cond delay="0"/>
                                          </p:stCondLst>
                                        </p:cTn>
                                        <p:tgtEl>
                                          <p:spTgt spid="3">
                                            <p:txEl>
                                              <p:pRg st="7" end="7"/>
                                            </p:txEl>
                                          </p:spTgt>
                                        </p:tgtEl>
                                        <p:attrNameLst>
                                          <p:attrName>style.visibility</p:attrName>
                                        </p:attrNameLst>
                                      </p:cBhvr>
                                      <p:to>
                                        <p:strVal val="visible"/>
                                      </p:to>
                                    </p:set>
                                    <p:animEffect transition="in" filter="fade">
                                      <p:cBhvr>
                                        <p:cTn id="91" dur="1000"/>
                                        <p:tgtEl>
                                          <p:spTgt spid="3">
                                            <p:txEl>
                                              <p:pRg st="7" end="7"/>
                                            </p:txEl>
                                          </p:spTgt>
                                        </p:tgtEl>
                                      </p:cBhvr>
                                    </p:animEffect>
                                    <p:anim calcmode="lin" valueType="num">
                                      <p:cBhvr>
                                        <p:cTn id="92"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93"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E9399E-7D0B-4D74-A825-780269A454B0}"/>
              </a:ext>
            </a:extLst>
          </p:cNvPr>
          <p:cNvSpPr>
            <a:spLocks noGrp="1"/>
          </p:cNvSpPr>
          <p:nvPr>
            <p:ph type="title"/>
          </p:nvPr>
        </p:nvSpPr>
        <p:spPr>
          <a:xfrm>
            <a:off x="798523" y="571548"/>
            <a:ext cx="10989924" cy="1345298"/>
          </a:xfrm>
        </p:spPr>
        <p:txBody>
          <a:bodyPr>
            <a:normAutofit/>
          </a:bodyPr>
          <a:lstStyle/>
          <a:p>
            <a:r>
              <a:rPr kumimoji="1" lang="ja-JP" altLang="en-US" sz="4000" dirty="0">
                <a:latin typeface="ＭＳ ゴシック" panose="020B0609070205080204" pitchFamily="49" charset="-128"/>
                <a:ea typeface="ＭＳ ゴシック" panose="020B0609070205080204" pitchFamily="49" charset="-128"/>
              </a:rPr>
              <a:t>正しい外脚プルークボーゲンは</a:t>
            </a:r>
          </a:p>
        </p:txBody>
      </p:sp>
      <p:sp>
        <p:nvSpPr>
          <p:cNvPr id="3" name="コンテンツ プレースホルダー 2">
            <a:extLst>
              <a:ext uri="{FF2B5EF4-FFF2-40B4-BE49-F238E27FC236}">
                <a16:creationId xmlns:a16="http://schemas.microsoft.com/office/drawing/2014/main" id="{F5E4E415-D36E-4EA7-A427-BE0264B84A4D}"/>
              </a:ext>
            </a:extLst>
          </p:cNvPr>
          <p:cNvSpPr>
            <a:spLocks noGrp="1"/>
          </p:cNvSpPr>
          <p:nvPr>
            <p:ph idx="1"/>
          </p:nvPr>
        </p:nvSpPr>
        <p:spPr>
          <a:xfrm>
            <a:off x="523153" y="2111604"/>
            <a:ext cx="10989924" cy="4345756"/>
          </a:xfrm>
        </p:spPr>
        <p:txBody>
          <a:bodyPr>
            <a:normAutofit fontScale="92500" lnSpcReduction="20000"/>
          </a:bodyPr>
          <a:lstStyle/>
          <a:p>
            <a:r>
              <a:rPr kumimoji="1" lang="ja-JP" altLang="en-US" sz="3600" dirty="0">
                <a:latin typeface="ＭＳ ゴシック" panose="020B0609070205080204" pitchFamily="49" charset="-128"/>
                <a:ea typeface="ＭＳ ゴシック" panose="020B0609070205080204" pitchFamily="49" charset="-128"/>
              </a:rPr>
              <a:t>プルークのスタンスが保たれている</a:t>
            </a:r>
            <a:endParaRPr kumimoji="1" lang="en-US" altLang="ja-JP" sz="3600" dirty="0">
              <a:latin typeface="ＭＳ ゴシック" panose="020B0609070205080204" pitchFamily="49" charset="-128"/>
              <a:ea typeface="ＭＳ ゴシック" panose="020B0609070205080204" pitchFamily="49" charset="-128"/>
            </a:endParaRPr>
          </a:p>
          <a:p>
            <a:r>
              <a:rPr lang="ja-JP" altLang="en-US" sz="3600" dirty="0">
                <a:latin typeface="ＭＳ ゴシック" panose="020B0609070205080204" pitchFamily="49" charset="-128"/>
                <a:ea typeface="ＭＳ ゴシック" panose="020B0609070205080204" pitchFamily="49" charset="-128"/>
              </a:rPr>
              <a:t>スキーのトップがクロスしている</a:t>
            </a:r>
            <a:endParaRPr lang="en-US" altLang="ja-JP" sz="3600" dirty="0">
              <a:latin typeface="ＭＳ ゴシック" panose="020B0609070205080204" pitchFamily="49" charset="-128"/>
              <a:ea typeface="ＭＳ ゴシック" panose="020B0609070205080204" pitchFamily="49" charset="-128"/>
            </a:endParaRPr>
          </a:p>
          <a:p>
            <a:r>
              <a:rPr lang="ja-JP" altLang="en-US" sz="3600" dirty="0">
                <a:latin typeface="ＭＳ ゴシック" panose="020B0609070205080204" pitchFamily="49" charset="-128"/>
                <a:ea typeface="ＭＳ ゴシック" panose="020B0609070205080204" pitchFamily="49" charset="-128"/>
              </a:rPr>
              <a:t>外脚伸脚</a:t>
            </a:r>
            <a:endParaRPr lang="en-US" altLang="ja-JP" sz="3600" dirty="0">
              <a:latin typeface="ＭＳ ゴシック" panose="020B0609070205080204" pitchFamily="49" charset="-128"/>
              <a:ea typeface="ＭＳ ゴシック" panose="020B0609070205080204" pitchFamily="49" charset="-128"/>
            </a:endParaRPr>
          </a:p>
          <a:p>
            <a:r>
              <a:rPr lang="ja-JP" altLang="en-US" sz="3600" dirty="0">
                <a:latin typeface="ＭＳ ゴシック" panose="020B0609070205080204" pitchFamily="49" charset="-128"/>
                <a:ea typeface="ＭＳ ゴシック" panose="020B0609070205080204" pitchFamily="49" charset="-128"/>
              </a:rPr>
              <a:t>内スキーのインエッジの角付けが</a:t>
            </a:r>
            <a:endParaRPr lang="en-US" altLang="ja-JP" sz="3600" dirty="0">
              <a:latin typeface="ＭＳ ゴシック" panose="020B0609070205080204" pitchFamily="49" charset="-128"/>
              <a:ea typeface="ＭＳ ゴシック" panose="020B0609070205080204" pitchFamily="49" charset="-128"/>
            </a:endParaRPr>
          </a:p>
          <a:p>
            <a:pPr marL="0" indent="0">
              <a:buNone/>
            </a:pPr>
            <a:r>
              <a:rPr lang="ja-JP" altLang="en-US" sz="3600" dirty="0">
                <a:latin typeface="ＭＳ ゴシック" panose="020B0609070205080204" pitchFamily="49" charset="-128"/>
                <a:ea typeface="ＭＳ ゴシック" panose="020B0609070205080204" pitchFamily="49" charset="-128"/>
              </a:rPr>
              <a:t>　　保たれている</a:t>
            </a:r>
            <a:endParaRPr lang="en-US" altLang="ja-JP" sz="3600" dirty="0">
              <a:latin typeface="ＭＳ ゴシック" panose="020B0609070205080204" pitchFamily="49" charset="-128"/>
              <a:ea typeface="ＭＳ ゴシック" panose="020B0609070205080204" pitchFamily="49" charset="-128"/>
            </a:endParaRPr>
          </a:p>
          <a:p>
            <a:r>
              <a:rPr lang="ja-JP" altLang="en-US" sz="3600" dirty="0">
                <a:latin typeface="ＭＳ ゴシック" panose="020B0609070205080204" pitchFamily="49" charset="-128"/>
                <a:ea typeface="ＭＳ ゴシック" panose="020B0609070205080204" pitchFamily="49" charset="-128"/>
              </a:rPr>
              <a:t>次の外スキーに乗り移る際、</a:t>
            </a:r>
            <a:endParaRPr lang="en-US" altLang="ja-JP" sz="3600" dirty="0">
              <a:latin typeface="ＭＳ ゴシック" panose="020B0609070205080204" pitchFamily="49" charset="-128"/>
              <a:ea typeface="ＭＳ ゴシック" panose="020B0609070205080204" pitchFamily="49" charset="-128"/>
            </a:endParaRPr>
          </a:p>
          <a:p>
            <a:pPr marL="0" indent="0">
              <a:buNone/>
            </a:pPr>
            <a:r>
              <a:rPr lang="ja-JP" altLang="en-US" sz="3600" dirty="0">
                <a:latin typeface="ＭＳ ゴシック" panose="020B0609070205080204" pitchFamily="49" charset="-128"/>
                <a:ea typeface="ＭＳ ゴシック" panose="020B0609070205080204" pitchFamily="49" charset="-128"/>
              </a:rPr>
              <a:t>　　スキーが外側に押し出されている</a:t>
            </a:r>
            <a:endParaRPr lang="en-US" altLang="ja-JP" sz="3600" dirty="0">
              <a:latin typeface="ＭＳ ゴシック" panose="020B0609070205080204" pitchFamily="49" charset="-128"/>
              <a:ea typeface="ＭＳ ゴシック" panose="020B0609070205080204" pitchFamily="49" charset="-128"/>
            </a:endParaRPr>
          </a:p>
          <a:p>
            <a:r>
              <a:rPr lang="ja-JP" altLang="en-US" sz="3600" dirty="0">
                <a:latin typeface="ＭＳ ゴシック" panose="020B0609070205080204" pitchFamily="49" charset="-128"/>
                <a:ea typeface="ＭＳ ゴシック" panose="020B0609070205080204" pitchFamily="49" charset="-128"/>
              </a:rPr>
              <a:t>上体の外向傾（胸の向き）がスキーを押しだす方向を向いている</a:t>
            </a:r>
            <a:endParaRPr lang="en-US" altLang="ja-JP" sz="3600" dirty="0">
              <a:latin typeface="ＭＳ ゴシック" panose="020B0609070205080204" pitchFamily="49" charset="-128"/>
              <a:ea typeface="ＭＳ ゴシック" panose="020B0609070205080204" pitchFamily="49" charset="-128"/>
            </a:endParaRPr>
          </a:p>
        </p:txBody>
      </p:sp>
      <p:pic>
        <p:nvPicPr>
          <p:cNvPr id="4" name="図 3">
            <a:extLst>
              <a:ext uri="{FF2B5EF4-FFF2-40B4-BE49-F238E27FC236}">
                <a16:creationId xmlns:a16="http://schemas.microsoft.com/office/drawing/2014/main" id="{8D79E026-08FA-43C7-ACFB-58C28B6F9AF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29637" y="1434206"/>
            <a:ext cx="3662363" cy="3324225"/>
          </a:xfrm>
          <a:prstGeom prst="rect">
            <a:avLst/>
          </a:prstGeom>
        </p:spPr>
      </p:pic>
    </p:spTree>
    <p:extLst>
      <p:ext uri="{BB962C8B-B14F-4D97-AF65-F5344CB8AC3E}">
        <p14:creationId xmlns:p14="http://schemas.microsoft.com/office/powerpoint/2010/main" val="3742645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additive="base">
                                        <p:cTn id="3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additive="base">
                                        <p:cTn id="4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nodeType="clickEffect">
                                  <p:stCondLst>
                                    <p:cond delay="0"/>
                                  </p:stCondLst>
                                  <p:childTnLst>
                                    <p:set>
                                      <p:cBhvr>
                                        <p:cTn id="47" dur="1" fill="hold">
                                          <p:stCondLst>
                                            <p:cond delay="0"/>
                                          </p:stCondLst>
                                        </p:cTn>
                                        <p:tgtEl>
                                          <p:spTgt spid="3">
                                            <p:txEl>
                                              <p:pRg st="6" end="6"/>
                                            </p:txEl>
                                          </p:spTgt>
                                        </p:tgtEl>
                                        <p:attrNameLst>
                                          <p:attrName>style.visibility</p:attrName>
                                        </p:attrNameLst>
                                      </p:cBhvr>
                                      <p:to>
                                        <p:strVal val="visible"/>
                                      </p:to>
                                    </p:set>
                                    <p:anim calcmode="lin" valueType="num">
                                      <p:cBhvr additive="base">
                                        <p:cTn id="48"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nodeType="clickEffect">
                                  <p:stCondLst>
                                    <p:cond delay="0"/>
                                  </p:stCondLst>
                                  <p:childTnLst>
                                    <p:set>
                                      <p:cBhvr>
                                        <p:cTn id="53" dur="1" fill="hold">
                                          <p:stCondLst>
                                            <p:cond delay="0"/>
                                          </p:stCondLst>
                                        </p:cTn>
                                        <p:tgtEl>
                                          <p:spTgt spid="3">
                                            <p:txEl>
                                              <p:pRg st="7" end="7"/>
                                            </p:txEl>
                                          </p:spTgt>
                                        </p:tgtEl>
                                        <p:attrNameLst>
                                          <p:attrName>style.visibility</p:attrName>
                                        </p:attrNameLst>
                                      </p:cBhvr>
                                      <p:to>
                                        <p:strVal val="visible"/>
                                      </p:to>
                                    </p:set>
                                    <p:anim calcmode="lin" valueType="num">
                                      <p:cBhvr additive="base">
                                        <p:cTn id="54"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E9399E-7D0B-4D74-A825-780269A454B0}"/>
              </a:ext>
            </a:extLst>
          </p:cNvPr>
          <p:cNvSpPr>
            <a:spLocks noGrp="1"/>
          </p:cNvSpPr>
          <p:nvPr>
            <p:ph type="title"/>
          </p:nvPr>
        </p:nvSpPr>
        <p:spPr>
          <a:xfrm>
            <a:off x="817377" y="279317"/>
            <a:ext cx="10989924" cy="1345298"/>
          </a:xfrm>
        </p:spPr>
        <p:txBody>
          <a:bodyPr>
            <a:normAutofit/>
          </a:bodyPr>
          <a:lstStyle/>
          <a:p>
            <a:r>
              <a:rPr kumimoji="1" lang="ja-JP" altLang="en-US" sz="4000" dirty="0">
                <a:latin typeface="ＭＳ ゴシック" panose="020B0609070205080204" pitchFamily="49" charset="-128"/>
                <a:ea typeface="ＭＳ ゴシック" panose="020B0609070205080204" pitchFamily="49" charset="-128"/>
              </a:rPr>
              <a:t>外脚プルークルークボーゲンができるとスキー教程の滑りがどう変化するか</a:t>
            </a:r>
          </a:p>
        </p:txBody>
      </p:sp>
      <p:sp>
        <p:nvSpPr>
          <p:cNvPr id="3" name="コンテンツ プレースホルダー 2">
            <a:extLst>
              <a:ext uri="{FF2B5EF4-FFF2-40B4-BE49-F238E27FC236}">
                <a16:creationId xmlns:a16="http://schemas.microsoft.com/office/drawing/2014/main" id="{F5E4E415-D36E-4EA7-A427-BE0264B84A4D}"/>
              </a:ext>
            </a:extLst>
          </p:cNvPr>
          <p:cNvSpPr>
            <a:spLocks noGrp="1"/>
          </p:cNvSpPr>
          <p:nvPr>
            <p:ph idx="1"/>
          </p:nvPr>
        </p:nvSpPr>
        <p:spPr>
          <a:xfrm>
            <a:off x="817376" y="1999695"/>
            <a:ext cx="10705839" cy="4472126"/>
          </a:xfrm>
        </p:spPr>
        <p:txBody>
          <a:bodyPr>
            <a:normAutofit/>
          </a:bodyPr>
          <a:lstStyle/>
          <a:p>
            <a:pPr marL="0" indent="0">
              <a:buNone/>
            </a:pPr>
            <a:r>
              <a:rPr kumimoji="1" lang="ja-JP" altLang="en-US" dirty="0">
                <a:latin typeface="ＭＳ ゴシック" panose="020B0609070205080204" pitchFamily="49" charset="-128"/>
                <a:ea typeface="ＭＳ ゴシック" panose="020B0609070205080204" pitchFamily="49" charset="-128"/>
              </a:rPr>
              <a:t>プルークボーゲンでは</a:t>
            </a:r>
            <a:endParaRPr kumimoji="1" lang="en-US" altLang="ja-JP" dirty="0">
              <a:latin typeface="ＭＳ ゴシック" panose="020B0609070205080204" pitchFamily="49" charset="-128"/>
              <a:ea typeface="ＭＳ ゴシック" panose="020B0609070205080204" pitchFamily="49" charset="-128"/>
            </a:endParaRPr>
          </a:p>
          <a:p>
            <a:pPr marL="0" indent="0">
              <a:buNone/>
            </a:pPr>
            <a:endParaRPr lang="en-US" altLang="ja-JP" dirty="0">
              <a:latin typeface="ＭＳ ゴシック" panose="020B0609070205080204" pitchFamily="49" charset="-128"/>
              <a:ea typeface="ＭＳ ゴシック" panose="020B0609070205080204" pitchFamily="49" charset="-128"/>
            </a:endParaRPr>
          </a:p>
          <a:p>
            <a:pPr marL="0" indent="0">
              <a:buNone/>
            </a:pPr>
            <a:r>
              <a:rPr lang="ja-JP" altLang="en-US" dirty="0">
                <a:latin typeface="ＭＳ ゴシック" panose="020B0609070205080204" pitchFamily="49" charset="-128"/>
                <a:ea typeface="ＭＳ ゴシック" panose="020B0609070205080204" pitchFamily="49" charset="-128"/>
              </a:rPr>
              <a:t>　外側への開きだしが角付けを伴う伸脚ででき、外脚への荷重の移し替えのポイントがフォールライン手前からできるようになる。</a:t>
            </a:r>
            <a:endParaRPr lang="en-US" altLang="ja-JP" dirty="0">
              <a:latin typeface="ＭＳ ゴシック" panose="020B0609070205080204" pitchFamily="49" charset="-128"/>
              <a:ea typeface="ＭＳ ゴシック" panose="020B0609070205080204" pitchFamily="49" charset="-128"/>
            </a:endParaRPr>
          </a:p>
          <a:p>
            <a:pPr marL="0" indent="0">
              <a:buNone/>
            </a:pPr>
            <a:endParaRPr kumimoji="1" lang="en-US" altLang="ja-JP" dirty="0">
              <a:latin typeface="ＭＳ ゴシック" panose="020B0609070205080204" pitchFamily="49" charset="-128"/>
              <a:ea typeface="ＭＳ ゴシック" panose="020B0609070205080204" pitchFamily="49" charset="-128"/>
            </a:endParaRPr>
          </a:p>
          <a:p>
            <a:pPr marL="0" indent="0">
              <a:buNone/>
            </a:pPr>
            <a:r>
              <a:rPr kumimoji="1" lang="ja-JP" altLang="en-US" dirty="0">
                <a:latin typeface="ＭＳ ゴシック" panose="020B0609070205080204" pitchFamily="49" charset="-128"/>
                <a:ea typeface="ＭＳ ゴシック" panose="020B0609070205080204" pitchFamily="49" charset="-128"/>
              </a:rPr>
              <a:t>　これができるとスキーを撓ませて滑る技術となる</a:t>
            </a:r>
            <a:endParaRPr kumimoji="1" lang="en-US" altLang="ja-JP" dirty="0">
              <a:latin typeface="ＭＳ ゴシック" panose="020B0609070205080204" pitchFamily="49" charset="-128"/>
              <a:ea typeface="ＭＳ ゴシック" panose="020B0609070205080204" pitchFamily="49" charset="-128"/>
            </a:endParaRPr>
          </a:p>
          <a:p>
            <a:pPr marL="0" indent="0">
              <a:buNone/>
            </a:pPr>
            <a:endParaRPr lang="en-US" altLang="ja-JP" dirty="0">
              <a:latin typeface="ＭＳ ゴシック" panose="020B0609070205080204" pitchFamily="49" charset="-128"/>
              <a:ea typeface="ＭＳ ゴシック" panose="020B0609070205080204" pitchFamily="49" charset="-128"/>
            </a:endParaRPr>
          </a:p>
          <a:p>
            <a:pPr marL="0" indent="0">
              <a:buNone/>
            </a:pPr>
            <a:r>
              <a:rPr kumimoji="1" lang="ja-JP" altLang="en-US" dirty="0">
                <a:latin typeface="ＭＳ ゴシック" panose="020B0609070205080204" pitchFamily="49" charset="-128"/>
                <a:ea typeface="ＭＳ ゴシック" panose="020B0609070205080204" pitchFamily="49" charset="-128"/>
              </a:rPr>
              <a:t>　フォールラインでスキーを撓ませるためにはターン前半の速い捉えが必要となる（谷回りターン技術へと発展できる）</a:t>
            </a:r>
            <a:endParaRPr kumimoji="1" lang="en-US" altLang="ja-JP" dirty="0">
              <a:latin typeface="ＭＳ ゴシック" panose="020B0609070205080204" pitchFamily="49" charset="-128"/>
              <a:ea typeface="ＭＳ ゴシック" panose="020B0609070205080204" pitchFamily="49" charset="-128"/>
            </a:endParaRPr>
          </a:p>
          <a:p>
            <a:pPr marL="0" indent="0">
              <a:buNone/>
            </a:pPr>
            <a:endParaRPr lang="en-US" altLang="ja-JP" sz="3600" dirty="0">
              <a:latin typeface="ＭＳ ゴシック" panose="020B0609070205080204" pitchFamily="49" charset="-128"/>
              <a:ea typeface="ＭＳ ゴシック" panose="020B0609070205080204" pitchFamily="49" charset="-128"/>
            </a:endParaRPr>
          </a:p>
          <a:p>
            <a:pPr marL="0" indent="0">
              <a:buNone/>
            </a:pPr>
            <a:endParaRPr kumimoji="1" lang="ja-JP" altLang="en-US" sz="3600" dirty="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2240555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1000"/>
                                        <p:tgtEl>
                                          <p:spTgt spid="3">
                                            <p:txEl>
                                              <p:pRg st="2" end="2"/>
                                            </p:txEl>
                                          </p:spTgt>
                                        </p:tgtEl>
                                      </p:cBhvr>
                                    </p:animEffect>
                                    <p:anim calcmode="lin" valueType="num">
                                      <p:cBhvr>
                                        <p:cTn id="1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1000"/>
                                        <p:tgtEl>
                                          <p:spTgt spid="3">
                                            <p:txEl>
                                              <p:pRg st="4" end="4"/>
                                            </p:txEl>
                                          </p:spTgt>
                                        </p:tgtEl>
                                      </p:cBhvr>
                                    </p:animEffect>
                                    <p:anim calcmode="lin" valueType="num">
                                      <p:cBhvr>
                                        <p:cTn id="2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1000"/>
                                        <p:tgtEl>
                                          <p:spTgt spid="3">
                                            <p:txEl>
                                              <p:pRg st="6" end="6"/>
                                            </p:txEl>
                                          </p:spTgt>
                                        </p:tgtEl>
                                      </p:cBhvr>
                                    </p:animEffect>
                                    <p:anim calcmode="lin" valueType="num">
                                      <p:cBhvr>
                                        <p:cTn id="2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E9399E-7D0B-4D74-A825-780269A454B0}"/>
              </a:ext>
            </a:extLst>
          </p:cNvPr>
          <p:cNvSpPr>
            <a:spLocks noGrp="1"/>
          </p:cNvSpPr>
          <p:nvPr>
            <p:ph type="title"/>
          </p:nvPr>
        </p:nvSpPr>
        <p:spPr>
          <a:xfrm>
            <a:off x="817377" y="279317"/>
            <a:ext cx="10989924" cy="1345298"/>
          </a:xfrm>
        </p:spPr>
        <p:txBody>
          <a:bodyPr>
            <a:normAutofit/>
          </a:bodyPr>
          <a:lstStyle/>
          <a:p>
            <a:r>
              <a:rPr kumimoji="1" lang="ja-JP" altLang="en-US" sz="4000" dirty="0">
                <a:latin typeface="ＭＳ ゴシック" panose="020B0609070205080204" pitchFamily="49" charset="-128"/>
                <a:ea typeface="ＭＳ ゴシック" panose="020B0609070205080204" pitchFamily="49" charset="-128"/>
              </a:rPr>
              <a:t>初歩のパラレルターン</a:t>
            </a:r>
            <a:r>
              <a:rPr kumimoji="1" lang="en-US" altLang="ja-JP" sz="4000" dirty="0">
                <a:latin typeface="ＭＳ ゴシック" panose="020B0609070205080204" pitchFamily="49" charset="-128"/>
                <a:ea typeface="ＭＳ ゴシック" panose="020B0609070205080204" pitchFamily="49" charset="-128"/>
              </a:rPr>
              <a:t>Ⅰ</a:t>
            </a:r>
            <a:r>
              <a:rPr kumimoji="1" lang="ja-JP" altLang="en-US" sz="4000" dirty="0">
                <a:latin typeface="ＭＳ ゴシック" panose="020B0609070205080204" pitchFamily="49" charset="-128"/>
                <a:ea typeface="ＭＳ ゴシック" panose="020B0609070205080204" pitchFamily="49" charset="-128"/>
              </a:rPr>
              <a:t>では</a:t>
            </a:r>
          </a:p>
        </p:txBody>
      </p:sp>
      <p:sp>
        <p:nvSpPr>
          <p:cNvPr id="3" name="コンテンツ プレースホルダー 2">
            <a:extLst>
              <a:ext uri="{FF2B5EF4-FFF2-40B4-BE49-F238E27FC236}">
                <a16:creationId xmlns:a16="http://schemas.microsoft.com/office/drawing/2014/main" id="{F5E4E415-D36E-4EA7-A427-BE0264B84A4D}"/>
              </a:ext>
            </a:extLst>
          </p:cNvPr>
          <p:cNvSpPr>
            <a:spLocks noGrp="1"/>
          </p:cNvSpPr>
          <p:nvPr>
            <p:ph idx="1"/>
          </p:nvPr>
        </p:nvSpPr>
        <p:spPr>
          <a:xfrm>
            <a:off x="817376" y="1999695"/>
            <a:ext cx="10705839" cy="4472126"/>
          </a:xfrm>
        </p:spPr>
        <p:txBody>
          <a:bodyPr>
            <a:normAutofit/>
          </a:bodyPr>
          <a:lstStyle/>
          <a:p>
            <a:r>
              <a:rPr kumimoji="1" lang="ja-JP" altLang="en-US" sz="3600" dirty="0">
                <a:latin typeface="ＭＳ ゴシック" panose="020B0609070205080204" pitchFamily="49" charset="-128"/>
                <a:ea typeface="ＭＳ ゴシック" panose="020B0609070205080204" pitchFamily="49" charset="-128"/>
              </a:rPr>
              <a:t>斜滑降に入る際、伸脚谷脚荷重ができているので、次のプルークの開きだしが余裕でできる。</a:t>
            </a:r>
            <a:endParaRPr kumimoji="1" lang="en-US" altLang="ja-JP" sz="3600" dirty="0">
              <a:latin typeface="ＭＳ ゴシック" panose="020B0609070205080204" pitchFamily="49" charset="-128"/>
              <a:ea typeface="ＭＳ ゴシック" panose="020B0609070205080204" pitchFamily="49" charset="-128"/>
            </a:endParaRPr>
          </a:p>
          <a:p>
            <a:endParaRPr lang="en-US" altLang="ja-JP" sz="3600" dirty="0">
              <a:latin typeface="ＭＳ ゴシック" panose="020B0609070205080204" pitchFamily="49" charset="-128"/>
              <a:ea typeface="ＭＳ ゴシック" panose="020B0609070205080204" pitchFamily="49" charset="-128"/>
            </a:endParaRPr>
          </a:p>
          <a:p>
            <a:pPr marL="0" indent="0">
              <a:buNone/>
            </a:pPr>
            <a:r>
              <a:rPr kumimoji="1" lang="ja-JP" altLang="en-US" sz="3600" dirty="0">
                <a:latin typeface="ＭＳ ゴシック" panose="020B0609070205080204" pitchFamily="49" charset="-128"/>
                <a:ea typeface="ＭＳ ゴシック" panose="020B0609070205080204" pitchFamily="49" charset="-128"/>
              </a:rPr>
              <a:t>（ターンの終わりの部分で山脚荷重になると次の外脚が開けない）</a:t>
            </a:r>
          </a:p>
        </p:txBody>
      </p:sp>
    </p:spTree>
    <p:extLst>
      <p:ext uri="{BB962C8B-B14F-4D97-AF65-F5344CB8AC3E}">
        <p14:creationId xmlns:p14="http://schemas.microsoft.com/office/powerpoint/2010/main" val="1284388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1000"/>
                                        <p:tgtEl>
                                          <p:spTgt spid="3">
                                            <p:txEl>
                                              <p:pRg st="2" end="2"/>
                                            </p:txEl>
                                          </p:spTgt>
                                        </p:tgtEl>
                                      </p:cBhvr>
                                    </p:animEffect>
                                    <p:anim calcmode="lin" valueType="num">
                                      <p:cBhvr>
                                        <p:cTn id="1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E9399E-7D0B-4D74-A825-780269A454B0}"/>
              </a:ext>
            </a:extLst>
          </p:cNvPr>
          <p:cNvSpPr>
            <a:spLocks noGrp="1"/>
          </p:cNvSpPr>
          <p:nvPr>
            <p:ph type="title"/>
          </p:nvPr>
        </p:nvSpPr>
        <p:spPr>
          <a:xfrm>
            <a:off x="817377" y="279317"/>
            <a:ext cx="10989924" cy="1345298"/>
          </a:xfrm>
        </p:spPr>
        <p:txBody>
          <a:bodyPr>
            <a:normAutofit/>
          </a:bodyPr>
          <a:lstStyle/>
          <a:p>
            <a:r>
              <a:rPr kumimoji="1" lang="ja-JP" altLang="en-US" sz="4000" dirty="0">
                <a:latin typeface="ＭＳ ゴシック" panose="020B0609070205080204" pitchFamily="49" charset="-128"/>
                <a:ea typeface="ＭＳ ゴシック" panose="020B0609070205080204" pitchFamily="49" charset="-128"/>
              </a:rPr>
              <a:t>初歩のパラレルターン</a:t>
            </a:r>
            <a:r>
              <a:rPr kumimoji="1" lang="en-US" altLang="ja-JP" sz="4000" dirty="0">
                <a:latin typeface="ＭＳ ゴシック" panose="020B0609070205080204" pitchFamily="49" charset="-128"/>
                <a:ea typeface="ＭＳ ゴシック" panose="020B0609070205080204" pitchFamily="49" charset="-128"/>
              </a:rPr>
              <a:t>Ⅱ</a:t>
            </a:r>
            <a:r>
              <a:rPr kumimoji="1" lang="ja-JP" altLang="en-US" sz="4000" dirty="0">
                <a:latin typeface="ＭＳ ゴシック" panose="020B0609070205080204" pitchFamily="49" charset="-128"/>
                <a:ea typeface="ＭＳ ゴシック" panose="020B0609070205080204" pitchFamily="49" charset="-128"/>
              </a:rPr>
              <a:t>では</a:t>
            </a:r>
          </a:p>
        </p:txBody>
      </p:sp>
      <p:sp>
        <p:nvSpPr>
          <p:cNvPr id="3" name="コンテンツ プレースホルダー 2">
            <a:extLst>
              <a:ext uri="{FF2B5EF4-FFF2-40B4-BE49-F238E27FC236}">
                <a16:creationId xmlns:a16="http://schemas.microsoft.com/office/drawing/2014/main" id="{F5E4E415-D36E-4EA7-A427-BE0264B84A4D}"/>
              </a:ext>
            </a:extLst>
          </p:cNvPr>
          <p:cNvSpPr>
            <a:spLocks noGrp="1"/>
          </p:cNvSpPr>
          <p:nvPr>
            <p:ph idx="1"/>
          </p:nvPr>
        </p:nvSpPr>
        <p:spPr>
          <a:xfrm>
            <a:off x="817376" y="1999695"/>
            <a:ext cx="10705839" cy="4472126"/>
          </a:xfrm>
        </p:spPr>
        <p:txBody>
          <a:bodyPr>
            <a:normAutofit/>
          </a:bodyPr>
          <a:lstStyle/>
          <a:p>
            <a:endParaRPr kumimoji="1" lang="en-US" altLang="ja-JP" sz="3600" dirty="0"/>
          </a:p>
          <a:p>
            <a:r>
              <a:rPr kumimoji="1" lang="ja-JP" altLang="en-US" sz="3600" dirty="0">
                <a:latin typeface="ＭＳ ゴシック" panose="020B0609070205080204" pitchFamily="49" charset="-128"/>
                <a:ea typeface="ＭＳ ゴシック" panose="020B0609070205080204" pitchFamily="49" charset="-128"/>
              </a:rPr>
              <a:t>切り替えゾーンで谷脚荷重がしっかりできているのでプルークの開きだしの際、外側にしっかりスキーを押しだせる</a:t>
            </a:r>
          </a:p>
        </p:txBody>
      </p:sp>
    </p:spTree>
    <p:extLst>
      <p:ext uri="{BB962C8B-B14F-4D97-AF65-F5344CB8AC3E}">
        <p14:creationId xmlns:p14="http://schemas.microsoft.com/office/powerpoint/2010/main" val="3333917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E9399E-7D0B-4D74-A825-780269A454B0}"/>
              </a:ext>
            </a:extLst>
          </p:cNvPr>
          <p:cNvSpPr>
            <a:spLocks noGrp="1"/>
          </p:cNvSpPr>
          <p:nvPr>
            <p:ph type="title"/>
          </p:nvPr>
        </p:nvSpPr>
        <p:spPr>
          <a:xfrm>
            <a:off x="817377" y="279317"/>
            <a:ext cx="10989924" cy="1345298"/>
          </a:xfrm>
        </p:spPr>
        <p:txBody>
          <a:bodyPr>
            <a:normAutofit/>
          </a:bodyPr>
          <a:lstStyle/>
          <a:p>
            <a:r>
              <a:rPr kumimoji="1" lang="ja-JP" altLang="en-US" sz="4000" dirty="0">
                <a:latin typeface="ＭＳ ゴシック" panose="020B0609070205080204" pitchFamily="49" charset="-128"/>
                <a:ea typeface="ＭＳ ゴシック" panose="020B0609070205080204" pitchFamily="49" charset="-128"/>
              </a:rPr>
              <a:t>ベーシックパラレルターンでは</a:t>
            </a:r>
          </a:p>
        </p:txBody>
      </p:sp>
      <p:sp>
        <p:nvSpPr>
          <p:cNvPr id="3" name="コンテンツ プレースホルダー 2">
            <a:extLst>
              <a:ext uri="{FF2B5EF4-FFF2-40B4-BE49-F238E27FC236}">
                <a16:creationId xmlns:a16="http://schemas.microsoft.com/office/drawing/2014/main" id="{F5E4E415-D36E-4EA7-A427-BE0264B84A4D}"/>
              </a:ext>
            </a:extLst>
          </p:cNvPr>
          <p:cNvSpPr>
            <a:spLocks noGrp="1"/>
          </p:cNvSpPr>
          <p:nvPr>
            <p:ph idx="1"/>
          </p:nvPr>
        </p:nvSpPr>
        <p:spPr>
          <a:xfrm>
            <a:off x="817376" y="1999695"/>
            <a:ext cx="10705839" cy="4472126"/>
          </a:xfrm>
        </p:spPr>
        <p:txBody>
          <a:bodyPr>
            <a:normAutofit/>
          </a:bodyPr>
          <a:lstStyle/>
          <a:p>
            <a:r>
              <a:rPr kumimoji="1" lang="ja-JP" altLang="en-US" sz="3200" dirty="0">
                <a:latin typeface="ＭＳ ゴシック" panose="020B0609070205080204" pitchFamily="49" charset="-128"/>
                <a:ea typeface="ＭＳ ゴシック" panose="020B0609070205080204" pitchFamily="49" charset="-128"/>
              </a:rPr>
              <a:t>切り替えゾーンでの内脚（谷脚）を屈脚させることで外スキーを更に遠くへ押しだせる</a:t>
            </a:r>
            <a:endParaRPr kumimoji="1" lang="en-US" altLang="ja-JP" sz="3200" dirty="0">
              <a:latin typeface="ＭＳ ゴシック" panose="020B0609070205080204" pitchFamily="49" charset="-128"/>
              <a:ea typeface="ＭＳ ゴシック" panose="020B0609070205080204" pitchFamily="49" charset="-128"/>
            </a:endParaRPr>
          </a:p>
          <a:p>
            <a:endParaRPr kumimoji="1" lang="en-US" altLang="ja-JP" sz="3200" dirty="0">
              <a:latin typeface="ＭＳ ゴシック" panose="020B0609070205080204" pitchFamily="49" charset="-128"/>
              <a:ea typeface="ＭＳ ゴシック" panose="020B0609070205080204" pitchFamily="49" charset="-128"/>
            </a:endParaRPr>
          </a:p>
          <a:p>
            <a:r>
              <a:rPr lang="ja-JP" altLang="en-US" sz="3200" dirty="0">
                <a:latin typeface="ＭＳ ゴシック" panose="020B0609070205080204" pitchFamily="49" charset="-128"/>
                <a:ea typeface="ＭＳ ゴシック" panose="020B0609070205080204" pitchFamily="49" charset="-128"/>
              </a:rPr>
              <a:t>次の外スキーへの荷重の移し替えは、重心が次のターン弧内側寄りになるため、重心移動量が増えるので、難しくなるが、次の外脚荷重のポジションを身体が覚えてしまえば次の外スキーへの荷重の乗り移しが容易にできるようになる</a:t>
            </a:r>
            <a:endParaRPr kumimoji="1" lang="ja-JP" altLang="en-US" sz="3200" dirty="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1294554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E9399E-7D0B-4D74-A825-780269A454B0}"/>
              </a:ext>
            </a:extLst>
          </p:cNvPr>
          <p:cNvSpPr>
            <a:spLocks noGrp="1"/>
          </p:cNvSpPr>
          <p:nvPr>
            <p:ph type="title"/>
          </p:nvPr>
        </p:nvSpPr>
        <p:spPr>
          <a:xfrm>
            <a:off x="817377" y="279317"/>
            <a:ext cx="10989924" cy="1345298"/>
          </a:xfrm>
        </p:spPr>
        <p:txBody>
          <a:bodyPr>
            <a:normAutofit/>
          </a:bodyPr>
          <a:lstStyle/>
          <a:p>
            <a:r>
              <a:rPr kumimoji="1" lang="ja-JP" altLang="en-US" sz="4000" dirty="0">
                <a:latin typeface="ＭＳ ゴシック" panose="020B0609070205080204" pitchFamily="49" charset="-128"/>
                <a:ea typeface="ＭＳ ゴシック" panose="020B0609070205080204" pitchFamily="49" charset="-128"/>
              </a:rPr>
              <a:t>洗練のパラレルターン</a:t>
            </a:r>
            <a:r>
              <a:rPr kumimoji="1" lang="en-US" altLang="ja-JP" sz="4000" dirty="0">
                <a:latin typeface="ＭＳ ゴシック" panose="020B0609070205080204" pitchFamily="49" charset="-128"/>
                <a:ea typeface="ＭＳ ゴシック" panose="020B0609070205080204" pitchFamily="49" charset="-128"/>
              </a:rPr>
              <a:t>Ⅰ</a:t>
            </a:r>
            <a:endParaRPr kumimoji="1" lang="ja-JP" altLang="en-US" sz="4000" dirty="0">
              <a:latin typeface="ＭＳ ゴシック" panose="020B0609070205080204" pitchFamily="49" charset="-128"/>
              <a:ea typeface="ＭＳ ゴシック" panose="020B0609070205080204" pitchFamily="49" charset="-128"/>
            </a:endParaRPr>
          </a:p>
        </p:txBody>
      </p:sp>
      <p:sp>
        <p:nvSpPr>
          <p:cNvPr id="3" name="コンテンツ プレースホルダー 2">
            <a:extLst>
              <a:ext uri="{FF2B5EF4-FFF2-40B4-BE49-F238E27FC236}">
                <a16:creationId xmlns:a16="http://schemas.microsoft.com/office/drawing/2014/main" id="{F5E4E415-D36E-4EA7-A427-BE0264B84A4D}"/>
              </a:ext>
            </a:extLst>
          </p:cNvPr>
          <p:cNvSpPr>
            <a:spLocks noGrp="1"/>
          </p:cNvSpPr>
          <p:nvPr>
            <p:ph idx="1"/>
          </p:nvPr>
        </p:nvSpPr>
        <p:spPr>
          <a:xfrm>
            <a:off x="817376" y="1999695"/>
            <a:ext cx="10705839" cy="4472126"/>
          </a:xfrm>
        </p:spPr>
        <p:txBody>
          <a:bodyPr>
            <a:normAutofit/>
          </a:bodyPr>
          <a:lstStyle/>
          <a:p>
            <a:endParaRPr kumimoji="1" lang="en-US" altLang="ja-JP" sz="3600" dirty="0"/>
          </a:p>
          <a:p>
            <a:endParaRPr lang="en-US" altLang="ja-JP" sz="3600" dirty="0"/>
          </a:p>
          <a:p>
            <a:endParaRPr kumimoji="1" lang="en-US" altLang="ja-JP" sz="3600" dirty="0"/>
          </a:p>
          <a:p>
            <a:endParaRPr lang="en-US" altLang="ja-JP" sz="3600" dirty="0"/>
          </a:p>
          <a:p>
            <a:endParaRPr kumimoji="1" lang="en-US" altLang="ja-JP" sz="3600" dirty="0"/>
          </a:p>
          <a:p>
            <a:r>
              <a:rPr kumimoji="1" lang="ja-JP" altLang="en-US" sz="3600" dirty="0">
                <a:latin typeface="ＭＳ ゴシック" panose="020B0609070205080204" pitchFamily="49" charset="-128"/>
                <a:ea typeface="ＭＳ ゴシック" panose="020B0609070205080204" pitchFamily="49" charset="-128"/>
              </a:rPr>
              <a:t>足裏切り替えが課題となる</a:t>
            </a:r>
          </a:p>
        </p:txBody>
      </p:sp>
      <p:pic>
        <p:nvPicPr>
          <p:cNvPr id="5" name="図 4">
            <a:extLst>
              <a:ext uri="{FF2B5EF4-FFF2-40B4-BE49-F238E27FC236}">
                <a16:creationId xmlns:a16="http://schemas.microsoft.com/office/drawing/2014/main" id="{C6ACE71A-BA01-49B1-A77F-C581C28D50B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59676" y="2705935"/>
            <a:ext cx="2000529" cy="2152950"/>
          </a:xfrm>
          <a:prstGeom prst="rect">
            <a:avLst/>
          </a:prstGeom>
        </p:spPr>
      </p:pic>
      <p:pic>
        <p:nvPicPr>
          <p:cNvPr id="7" name="図 6">
            <a:extLst>
              <a:ext uri="{FF2B5EF4-FFF2-40B4-BE49-F238E27FC236}">
                <a16:creationId xmlns:a16="http://schemas.microsoft.com/office/drawing/2014/main" id="{178F6EED-E500-4D67-81FB-44C9C36D5D2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60181" y="2561165"/>
            <a:ext cx="2181529" cy="2219635"/>
          </a:xfrm>
          <a:prstGeom prst="rect">
            <a:avLst/>
          </a:prstGeom>
        </p:spPr>
      </p:pic>
      <p:pic>
        <p:nvPicPr>
          <p:cNvPr id="9" name="図 8">
            <a:extLst>
              <a:ext uri="{FF2B5EF4-FFF2-40B4-BE49-F238E27FC236}">
                <a16:creationId xmlns:a16="http://schemas.microsoft.com/office/drawing/2014/main" id="{C5D0177D-85C2-4BAA-B0DA-16994D4D835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41686" y="2561165"/>
            <a:ext cx="2181529" cy="2038635"/>
          </a:xfrm>
          <a:prstGeom prst="rect">
            <a:avLst/>
          </a:prstGeom>
        </p:spPr>
      </p:pic>
      <p:pic>
        <p:nvPicPr>
          <p:cNvPr id="11" name="図 10">
            <a:extLst>
              <a:ext uri="{FF2B5EF4-FFF2-40B4-BE49-F238E27FC236}">
                <a16:creationId xmlns:a16="http://schemas.microsoft.com/office/drawing/2014/main" id="{D8CF5B24-A42A-4BC5-B09C-9726201164B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7376" y="3429000"/>
            <a:ext cx="2333951" cy="1295581"/>
          </a:xfrm>
          <a:prstGeom prst="rect">
            <a:avLst/>
          </a:prstGeom>
        </p:spPr>
      </p:pic>
    </p:spTree>
    <p:extLst>
      <p:ext uri="{BB962C8B-B14F-4D97-AF65-F5344CB8AC3E}">
        <p14:creationId xmlns:p14="http://schemas.microsoft.com/office/powerpoint/2010/main" val="1617651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barn(inVertical)">
                                      <p:cBhvr>
                                        <p:cTn id="7" dur="500"/>
                                        <p:tgtEl>
                                          <p:spTgt spid="3">
                                            <p:txEl>
                                              <p:pRg st="5" end="5"/>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1000"/>
                                        <p:tgtEl>
                                          <p:spTgt spid="7"/>
                                        </p:tgtEl>
                                      </p:cBhvr>
                                    </p:animEffect>
                                    <p:anim calcmode="lin" valueType="num">
                                      <p:cBhvr>
                                        <p:cTn id="27" dur="1000" fill="hold"/>
                                        <p:tgtEl>
                                          <p:spTgt spid="7"/>
                                        </p:tgtEl>
                                        <p:attrNameLst>
                                          <p:attrName>ppt_x</p:attrName>
                                        </p:attrNameLst>
                                      </p:cBhvr>
                                      <p:tavLst>
                                        <p:tav tm="0">
                                          <p:val>
                                            <p:strVal val="#ppt_x"/>
                                          </p:val>
                                        </p:tav>
                                        <p:tav tm="100000">
                                          <p:val>
                                            <p:strVal val="#ppt_x"/>
                                          </p:val>
                                        </p:tav>
                                      </p:tavLst>
                                    </p:anim>
                                    <p:anim calcmode="lin" valueType="num">
                                      <p:cBhvr>
                                        <p:cTn id="28"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1000"/>
                                        <p:tgtEl>
                                          <p:spTgt spid="9"/>
                                        </p:tgtEl>
                                      </p:cBhvr>
                                    </p:animEffect>
                                    <p:anim calcmode="lin" valueType="num">
                                      <p:cBhvr>
                                        <p:cTn id="34" dur="1000" fill="hold"/>
                                        <p:tgtEl>
                                          <p:spTgt spid="9"/>
                                        </p:tgtEl>
                                        <p:attrNameLst>
                                          <p:attrName>ppt_x</p:attrName>
                                        </p:attrNameLst>
                                      </p:cBhvr>
                                      <p:tavLst>
                                        <p:tav tm="0">
                                          <p:val>
                                            <p:strVal val="#ppt_x"/>
                                          </p:val>
                                        </p:tav>
                                        <p:tav tm="100000">
                                          <p:val>
                                            <p:strVal val="#ppt_x"/>
                                          </p:val>
                                        </p:tav>
                                      </p:tavLst>
                                    </p:anim>
                                    <p:anim calcmode="lin" valueType="num">
                                      <p:cBhvr>
                                        <p:cTn id="3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E9399E-7D0B-4D74-A825-780269A454B0}"/>
              </a:ext>
            </a:extLst>
          </p:cNvPr>
          <p:cNvSpPr>
            <a:spLocks noGrp="1"/>
          </p:cNvSpPr>
          <p:nvPr>
            <p:ph type="title"/>
          </p:nvPr>
        </p:nvSpPr>
        <p:spPr>
          <a:xfrm>
            <a:off x="817377" y="279317"/>
            <a:ext cx="10989924" cy="1345298"/>
          </a:xfrm>
        </p:spPr>
        <p:txBody>
          <a:bodyPr>
            <a:normAutofit/>
          </a:bodyPr>
          <a:lstStyle/>
          <a:p>
            <a:r>
              <a:rPr kumimoji="1" lang="ja-JP" altLang="en-US" sz="4000" dirty="0">
                <a:latin typeface="ＭＳ ゴシック" panose="020B0609070205080204" pitchFamily="49" charset="-128"/>
                <a:ea typeface="ＭＳ ゴシック" panose="020B0609070205080204" pitchFamily="49" charset="-128"/>
              </a:rPr>
              <a:t>足裏からの角付けはどうやるの？</a:t>
            </a:r>
            <a:br>
              <a:rPr kumimoji="1" lang="en-US" altLang="ja-JP" sz="4000" dirty="0">
                <a:latin typeface="ＭＳ ゴシック" panose="020B0609070205080204" pitchFamily="49" charset="-128"/>
                <a:ea typeface="ＭＳ ゴシック" panose="020B0609070205080204" pitchFamily="49" charset="-128"/>
              </a:rPr>
            </a:br>
            <a:r>
              <a:rPr kumimoji="1" lang="ja-JP" altLang="en-US" sz="4000" dirty="0">
                <a:latin typeface="ＭＳ ゴシック" panose="020B0609070205080204" pitchFamily="49" charset="-128"/>
                <a:ea typeface="ＭＳ ゴシック" panose="020B0609070205080204" pitchFamily="49" charset="-128"/>
              </a:rPr>
              <a:t>　　　　　　　　　</a:t>
            </a:r>
            <a:r>
              <a:rPr kumimoji="1" lang="ja-JP" altLang="en-US" sz="3200" dirty="0">
                <a:latin typeface="ＭＳ ゴシック" panose="020B0609070205080204" pitchFamily="49" charset="-128"/>
                <a:ea typeface="ＭＳ ゴシック" panose="020B0609070205080204" pitchFamily="49" charset="-128"/>
              </a:rPr>
              <a:t>足裏からの角付けの方法</a:t>
            </a:r>
            <a:r>
              <a:rPr kumimoji="1" lang="ja-JP" altLang="en-US" dirty="0"/>
              <a:t>　　</a:t>
            </a:r>
          </a:p>
        </p:txBody>
      </p:sp>
      <p:sp>
        <p:nvSpPr>
          <p:cNvPr id="3" name="コンテンツ プレースホルダー 2">
            <a:extLst>
              <a:ext uri="{FF2B5EF4-FFF2-40B4-BE49-F238E27FC236}">
                <a16:creationId xmlns:a16="http://schemas.microsoft.com/office/drawing/2014/main" id="{F5E4E415-D36E-4EA7-A427-BE0264B84A4D}"/>
              </a:ext>
            </a:extLst>
          </p:cNvPr>
          <p:cNvSpPr>
            <a:spLocks noGrp="1"/>
          </p:cNvSpPr>
          <p:nvPr>
            <p:ph idx="1"/>
          </p:nvPr>
        </p:nvSpPr>
        <p:spPr>
          <a:xfrm>
            <a:off x="817376" y="1999695"/>
            <a:ext cx="10705839" cy="4472126"/>
          </a:xfrm>
        </p:spPr>
        <p:txBody>
          <a:bodyPr>
            <a:normAutofit/>
          </a:bodyPr>
          <a:lstStyle/>
          <a:p>
            <a:endParaRPr kumimoji="1" lang="en-US" altLang="ja-JP" sz="3600" dirty="0"/>
          </a:p>
          <a:p>
            <a:pPr marL="0" indent="0">
              <a:buNone/>
            </a:pPr>
            <a:r>
              <a:rPr kumimoji="1" lang="en-US" altLang="ja-JP" sz="3600" dirty="0">
                <a:latin typeface="ＭＳ ゴシック" panose="020B0609070205080204" pitchFamily="49" charset="-128"/>
                <a:ea typeface="ＭＳ ゴシック" panose="020B0609070205080204" pitchFamily="49" charset="-128"/>
              </a:rPr>
              <a:t>1</a:t>
            </a:r>
            <a:r>
              <a:rPr kumimoji="1" lang="ja-JP" altLang="en-US" sz="3600" dirty="0">
                <a:latin typeface="ＭＳ ゴシック" panose="020B0609070205080204" pitchFamily="49" charset="-128"/>
                <a:ea typeface="ＭＳ ゴシック" panose="020B0609070205080204" pitchFamily="49" charset="-128"/>
              </a:rPr>
              <a:t>　足裏を反らせる</a:t>
            </a:r>
            <a:endParaRPr kumimoji="1" lang="en-US" altLang="ja-JP" sz="3600" dirty="0">
              <a:latin typeface="ＭＳ ゴシック" panose="020B0609070205080204" pitchFamily="49" charset="-128"/>
              <a:ea typeface="ＭＳ ゴシック" panose="020B0609070205080204" pitchFamily="49" charset="-128"/>
            </a:endParaRPr>
          </a:p>
          <a:p>
            <a:pPr marL="0" indent="0">
              <a:buNone/>
            </a:pPr>
            <a:r>
              <a:rPr lang="en-US" altLang="ja-JP" sz="3600" dirty="0">
                <a:latin typeface="ＭＳ ゴシック" panose="020B0609070205080204" pitchFamily="49" charset="-128"/>
                <a:ea typeface="ＭＳ ゴシック" panose="020B0609070205080204" pitchFamily="49" charset="-128"/>
              </a:rPr>
              <a:t>2</a:t>
            </a:r>
            <a:r>
              <a:rPr lang="ja-JP" altLang="en-US" sz="3600" dirty="0">
                <a:latin typeface="ＭＳ ゴシック" panose="020B0609070205080204" pitchFamily="49" charset="-128"/>
                <a:ea typeface="ＭＳ ゴシック" panose="020B0609070205080204" pitchFamily="49" charset="-128"/>
              </a:rPr>
              <a:t>　足裏の角付けをさらに強め脛を内側に倒す</a:t>
            </a:r>
            <a:endParaRPr lang="en-US" altLang="ja-JP" sz="3600" dirty="0">
              <a:latin typeface="ＭＳ ゴシック" panose="020B0609070205080204" pitchFamily="49" charset="-128"/>
              <a:ea typeface="ＭＳ ゴシック" panose="020B0609070205080204" pitchFamily="49" charset="-128"/>
            </a:endParaRPr>
          </a:p>
          <a:p>
            <a:pPr marL="0" indent="0">
              <a:buNone/>
            </a:pPr>
            <a:r>
              <a:rPr lang="en-US" altLang="ja-JP" sz="3600" dirty="0">
                <a:latin typeface="ＭＳ ゴシック" panose="020B0609070205080204" pitchFamily="49" charset="-128"/>
                <a:ea typeface="ＭＳ ゴシック" panose="020B0609070205080204" pitchFamily="49" charset="-128"/>
              </a:rPr>
              <a:t>3</a:t>
            </a:r>
            <a:r>
              <a:rPr lang="ja-JP" altLang="en-US" sz="3600" dirty="0">
                <a:latin typeface="ＭＳ ゴシック" panose="020B0609070205080204" pitchFamily="49" charset="-128"/>
                <a:ea typeface="ＭＳ ゴシック" panose="020B0609070205080204" pitchFamily="49" charset="-128"/>
              </a:rPr>
              <a:t>　内腰を吊り上げる</a:t>
            </a:r>
            <a:endParaRPr lang="en-US" altLang="ja-JP" sz="3600" dirty="0">
              <a:latin typeface="ＭＳ ゴシック" panose="020B0609070205080204" pitchFamily="49" charset="-128"/>
              <a:ea typeface="ＭＳ ゴシック" panose="020B0609070205080204" pitchFamily="49" charset="-128"/>
            </a:endParaRPr>
          </a:p>
          <a:p>
            <a:pPr marL="0" indent="0">
              <a:buNone/>
            </a:pPr>
            <a:r>
              <a:rPr lang="en-US" altLang="ja-JP" sz="3600" dirty="0">
                <a:latin typeface="ＭＳ ゴシック" panose="020B0609070205080204" pitchFamily="49" charset="-128"/>
                <a:ea typeface="ＭＳ ゴシック" panose="020B0609070205080204" pitchFamily="49" charset="-128"/>
              </a:rPr>
              <a:t>4</a:t>
            </a:r>
            <a:r>
              <a:rPr kumimoji="1" lang="ja-JP" altLang="en-US" sz="3600" dirty="0">
                <a:latin typeface="ＭＳ ゴシック" panose="020B0609070205080204" pitchFamily="49" charset="-128"/>
                <a:ea typeface="ＭＳ ゴシック" panose="020B0609070205080204" pitchFamily="49" charset="-128"/>
              </a:rPr>
              <a:t>　外脚を突っ張る</a:t>
            </a:r>
            <a:endParaRPr kumimoji="1" lang="en-US" altLang="ja-JP" sz="3600" dirty="0">
              <a:latin typeface="ＭＳ ゴシック" panose="020B0609070205080204" pitchFamily="49" charset="-128"/>
              <a:ea typeface="ＭＳ ゴシック" panose="020B0609070205080204" pitchFamily="49" charset="-128"/>
            </a:endParaRPr>
          </a:p>
          <a:p>
            <a:pPr marL="0" indent="0">
              <a:buNone/>
            </a:pPr>
            <a:r>
              <a:rPr lang="en-US" altLang="ja-JP" sz="3600" dirty="0">
                <a:latin typeface="ＭＳ ゴシック" panose="020B0609070205080204" pitchFamily="49" charset="-128"/>
                <a:ea typeface="ＭＳ ゴシック" panose="020B0609070205080204" pitchFamily="49" charset="-128"/>
              </a:rPr>
              <a:t>5</a:t>
            </a:r>
            <a:r>
              <a:rPr lang="ja-JP" altLang="en-US" sz="3600" dirty="0">
                <a:latin typeface="ＭＳ ゴシック" panose="020B0609070205080204" pitchFamily="49" charset="-128"/>
                <a:ea typeface="ＭＳ ゴシック" panose="020B0609070205080204" pitchFamily="49" charset="-128"/>
              </a:rPr>
              <a:t>　上体を外傾する</a:t>
            </a:r>
            <a:endParaRPr kumimoji="1" lang="ja-JP" altLang="en-US" sz="3600" dirty="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4280292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E9399E-7D0B-4D74-A825-780269A454B0}"/>
              </a:ext>
            </a:extLst>
          </p:cNvPr>
          <p:cNvSpPr>
            <a:spLocks noGrp="1"/>
          </p:cNvSpPr>
          <p:nvPr>
            <p:ph type="title"/>
          </p:nvPr>
        </p:nvSpPr>
        <p:spPr>
          <a:xfrm>
            <a:off x="348792" y="226243"/>
            <a:ext cx="11458509" cy="1398372"/>
          </a:xfrm>
        </p:spPr>
        <p:txBody>
          <a:bodyPr>
            <a:normAutofit/>
          </a:bodyPr>
          <a:lstStyle/>
          <a:p>
            <a:r>
              <a:rPr kumimoji="1" lang="ja-JP" altLang="en-US" sz="4000" dirty="0">
                <a:latin typeface="ＭＳ ゴシック" panose="020B0609070205080204" pitchFamily="49" charset="-128"/>
                <a:ea typeface="ＭＳ ゴシック" panose="020B0609070205080204" pitchFamily="49" charset="-128"/>
              </a:rPr>
              <a:t>　足裏切り替えの切り替え方法はどうやるの？</a:t>
            </a:r>
            <a:br>
              <a:rPr kumimoji="1" lang="en-US" altLang="ja-JP" sz="4000" dirty="0">
                <a:latin typeface="ＭＳ ゴシック" panose="020B0609070205080204" pitchFamily="49" charset="-128"/>
                <a:ea typeface="ＭＳ ゴシック" panose="020B0609070205080204" pitchFamily="49" charset="-128"/>
              </a:rPr>
            </a:br>
            <a:r>
              <a:rPr kumimoji="1" lang="ja-JP" altLang="en-US" sz="4000" dirty="0">
                <a:latin typeface="ＭＳ ゴシック" panose="020B0609070205080204" pitchFamily="49" charset="-128"/>
                <a:ea typeface="ＭＳ ゴシック" panose="020B0609070205080204" pitchFamily="49" charset="-128"/>
              </a:rPr>
              <a:t>　　</a:t>
            </a:r>
            <a:r>
              <a:rPr kumimoji="1" lang="ja-JP" altLang="en-US" sz="2800" dirty="0">
                <a:latin typeface="ＭＳ ゴシック" panose="020B0609070205080204" pitchFamily="49" charset="-128"/>
                <a:ea typeface="ＭＳ ゴシック" panose="020B0609070205080204" pitchFamily="49" charset="-128"/>
              </a:rPr>
              <a:t>足裏からの角付けをやめて次の角付けに入るまで</a:t>
            </a:r>
          </a:p>
        </p:txBody>
      </p:sp>
      <p:sp>
        <p:nvSpPr>
          <p:cNvPr id="3" name="コンテンツ プレースホルダー 2">
            <a:extLst>
              <a:ext uri="{FF2B5EF4-FFF2-40B4-BE49-F238E27FC236}">
                <a16:creationId xmlns:a16="http://schemas.microsoft.com/office/drawing/2014/main" id="{F5E4E415-D36E-4EA7-A427-BE0264B84A4D}"/>
              </a:ext>
            </a:extLst>
          </p:cNvPr>
          <p:cNvSpPr>
            <a:spLocks noGrp="1"/>
          </p:cNvSpPr>
          <p:nvPr>
            <p:ph idx="1"/>
          </p:nvPr>
        </p:nvSpPr>
        <p:spPr>
          <a:xfrm>
            <a:off x="50703" y="1854197"/>
            <a:ext cx="11730360" cy="5152501"/>
          </a:xfrm>
        </p:spPr>
        <p:txBody>
          <a:bodyPr>
            <a:normAutofit/>
          </a:bodyPr>
          <a:lstStyle/>
          <a:p>
            <a:pPr marL="0" indent="0">
              <a:buNone/>
            </a:pPr>
            <a:r>
              <a:rPr lang="ja-JP" altLang="en-US" sz="3600" dirty="0">
                <a:latin typeface="ＭＳ ゴシック" panose="020B0609070205080204" pitchFamily="49" charset="-128"/>
                <a:ea typeface="ＭＳ ゴシック" panose="020B0609070205080204" pitchFamily="49" charset="-128"/>
              </a:rPr>
              <a:t>１</a:t>
            </a:r>
            <a:r>
              <a:rPr kumimoji="1" lang="ja-JP" altLang="en-US" sz="3600" dirty="0">
                <a:latin typeface="ＭＳ ゴシック" panose="020B0609070205080204" pitchFamily="49" charset="-128"/>
                <a:ea typeface="ＭＳ ゴシック" panose="020B0609070205080204" pitchFamily="49" charset="-128"/>
              </a:rPr>
              <a:t>　外脚伸脚の突っ張りをやめる</a:t>
            </a:r>
            <a:endParaRPr kumimoji="1" lang="en-US" altLang="ja-JP" sz="3600" dirty="0">
              <a:latin typeface="ＭＳ ゴシック" panose="020B0609070205080204" pitchFamily="49" charset="-128"/>
              <a:ea typeface="ＭＳ ゴシック" panose="020B0609070205080204" pitchFamily="49" charset="-128"/>
            </a:endParaRPr>
          </a:p>
          <a:p>
            <a:pPr marL="0" indent="0">
              <a:buNone/>
            </a:pPr>
            <a:r>
              <a:rPr lang="ja-JP" altLang="en-US" sz="3600" dirty="0">
                <a:latin typeface="ＭＳ ゴシック" panose="020B0609070205080204" pitchFamily="49" charset="-128"/>
                <a:ea typeface="ＭＳ ゴシック" panose="020B0609070205080204" pitchFamily="49" charset="-128"/>
              </a:rPr>
              <a:t>２　やめた反動で重心が外側（次のターン弧内側）に</a:t>
            </a:r>
            <a:endParaRPr lang="en-US" altLang="ja-JP" sz="3600" dirty="0">
              <a:latin typeface="ＭＳ ゴシック" panose="020B0609070205080204" pitchFamily="49" charset="-128"/>
              <a:ea typeface="ＭＳ ゴシック" panose="020B0609070205080204" pitchFamily="49" charset="-128"/>
            </a:endParaRPr>
          </a:p>
          <a:p>
            <a:pPr marL="0" indent="0">
              <a:buNone/>
            </a:pPr>
            <a:r>
              <a:rPr lang="ja-JP" altLang="en-US" sz="3600" dirty="0">
                <a:latin typeface="ＭＳ ゴシック" panose="020B0609070205080204" pitchFamily="49" charset="-128"/>
                <a:ea typeface="ＭＳ ゴシック" panose="020B0609070205080204" pitchFamily="49" charset="-128"/>
              </a:rPr>
              <a:t>　　移動するのに合わせて</a:t>
            </a:r>
            <a:endParaRPr lang="en-US" altLang="ja-JP" sz="3600" dirty="0">
              <a:latin typeface="ＭＳ ゴシック" panose="020B0609070205080204" pitchFamily="49" charset="-128"/>
              <a:ea typeface="ＭＳ ゴシック" panose="020B0609070205080204" pitchFamily="49" charset="-128"/>
            </a:endParaRPr>
          </a:p>
          <a:p>
            <a:pPr marL="0" indent="0">
              <a:buNone/>
            </a:pPr>
            <a:r>
              <a:rPr lang="ja-JP" altLang="en-US" sz="3600" dirty="0">
                <a:latin typeface="ＭＳ ゴシック" panose="020B0609070205080204" pitchFamily="49" charset="-128"/>
                <a:ea typeface="ＭＳ ゴシック" panose="020B0609070205080204" pitchFamily="49" charset="-128"/>
              </a:rPr>
              <a:t>３</a:t>
            </a:r>
            <a:r>
              <a:rPr kumimoji="1" lang="ja-JP" altLang="en-US" sz="3600" dirty="0">
                <a:latin typeface="ＭＳ ゴシック" panose="020B0609070205080204" pitchFamily="49" charset="-128"/>
                <a:ea typeface="ＭＳ ゴシック" panose="020B0609070205080204" pitchFamily="49" charset="-128"/>
              </a:rPr>
              <a:t>　つま先立ち（高い姿勢で腰前）で</a:t>
            </a:r>
            <a:endParaRPr kumimoji="1" lang="en-US" altLang="ja-JP" sz="3600" dirty="0">
              <a:latin typeface="ＭＳ ゴシック" panose="020B0609070205080204" pitchFamily="49" charset="-128"/>
              <a:ea typeface="ＭＳ ゴシック" panose="020B0609070205080204" pitchFamily="49" charset="-128"/>
            </a:endParaRPr>
          </a:p>
          <a:p>
            <a:pPr marL="0" indent="0">
              <a:buNone/>
            </a:pPr>
            <a:r>
              <a:rPr lang="ja-JP" altLang="en-US" sz="3600" dirty="0">
                <a:latin typeface="ＭＳ ゴシック" panose="020B0609070205080204" pitchFamily="49" charset="-128"/>
                <a:ea typeface="ＭＳ ゴシック" panose="020B0609070205080204" pitchFamily="49" charset="-128"/>
              </a:rPr>
              <a:t>　　</a:t>
            </a:r>
            <a:r>
              <a:rPr kumimoji="1" lang="ja-JP" altLang="en-US" sz="3600" dirty="0">
                <a:latin typeface="ＭＳ ゴシック" panose="020B0609070205080204" pitchFamily="49" charset="-128"/>
                <a:ea typeface="ＭＳ ゴシック" panose="020B0609070205080204" pitchFamily="49" charset="-128"/>
              </a:rPr>
              <a:t>次のターンポジションへ</a:t>
            </a:r>
            <a:endParaRPr kumimoji="1" lang="en-US" altLang="ja-JP" sz="3600" dirty="0">
              <a:latin typeface="ＭＳ ゴシック" panose="020B0609070205080204" pitchFamily="49" charset="-128"/>
              <a:ea typeface="ＭＳ ゴシック" panose="020B0609070205080204" pitchFamily="49" charset="-128"/>
            </a:endParaRPr>
          </a:p>
          <a:p>
            <a:pPr marL="0" indent="0">
              <a:buNone/>
            </a:pPr>
            <a:r>
              <a:rPr lang="ja-JP" altLang="en-US" sz="3600" dirty="0">
                <a:latin typeface="ＭＳ ゴシック" panose="020B0609070205080204" pitchFamily="49" charset="-128"/>
                <a:ea typeface="ＭＳ ゴシック" panose="020B0609070205080204" pitchFamily="49" charset="-128"/>
              </a:rPr>
              <a:t>４　つま先から足裏の角付け切り替えで</a:t>
            </a:r>
            <a:endParaRPr lang="en-US" altLang="ja-JP" sz="3600" dirty="0">
              <a:latin typeface="ＭＳ ゴシック" panose="020B0609070205080204" pitchFamily="49" charset="-128"/>
              <a:ea typeface="ＭＳ ゴシック" panose="020B0609070205080204" pitchFamily="49" charset="-128"/>
            </a:endParaRPr>
          </a:p>
          <a:p>
            <a:pPr marL="0" indent="0">
              <a:buNone/>
            </a:pPr>
            <a:r>
              <a:rPr lang="ja-JP" altLang="en-US" sz="3600" dirty="0">
                <a:latin typeface="ＭＳ ゴシック" panose="020B0609070205080204" pitchFamily="49" charset="-128"/>
                <a:ea typeface="ＭＳ ゴシック" panose="020B0609070205080204" pitchFamily="49" charset="-128"/>
              </a:rPr>
              <a:t>　　次のターンへ</a:t>
            </a:r>
            <a:endParaRPr kumimoji="1" lang="en-US" altLang="ja-JP" sz="3600" dirty="0">
              <a:latin typeface="ＭＳ ゴシック" panose="020B0609070205080204" pitchFamily="49" charset="-128"/>
              <a:ea typeface="ＭＳ ゴシック" panose="020B0609070205080204" pitchFamily="49" charset="-128"/>
            </a:endParaRPr>
          </a:p>
          <a:p>
            <a:endParaRPr kumimoji="1" lang="en-US" altLang="ja-JP" sz="3600" dirty="0"/>
          </a:p>
          <a:p>
            <a:endParaRPr kumimoji="1" lang="ja-JP" altLang="en-US" sz="3600" dirty="0"/>
          </a:p>
        </p:txBody>
      </p:sp>
      <p:pic>
        <p:nvPicPr>
          <p:cNvPr id="5" name="図 4">
            <a:extLst>
              <a:ext uri="{FF2B5EF4-FFF2-40B4-BE49-F238E27FC236}">
                <a16:creationId xmlns:a16="http://schemas.microsoft.com/office/drawing/2014/main" id="{2E187661-D167-466B-BBBB-81E6294C96C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2031" y="4270649"/>
            <a:ext cx="2089148" cy="2361108"/>
          </a:xfrm>
          <a:prstGeom prst="rect">
            <a:avLst/>
          </a:prstGeom>
        </p:spPr>
      </p:pic>
    </p:spTree>
    <p:extLst>
      <p:ext uri="{BB962C8B-B14F-4D97-AF65-F5344CB8AC3E}">
        <p14:creationId xmlns:p14="http://schemas.microsoft.com/office/powerpoint/2010/main" val="3922634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E9399E-7D0B-4D74-A825-780269A454B0}"/>
              </a:ext>
            </a:extLst>
          </p:cNvPr>
          <p:cNvSpPr>
            <a:spLocks noGrp="1"/>
          </p:cNvSpPr>
          <p:nvPr>
            <p:ph type="title"/>
          </p:nvPr>
        </p:nvSpPr>
        <p:spPr>
          <a:xfrm>
            <a:off x="817377" y="279317"/>
            <a:ext cx="10989924" cy="1345298"/>
          </a:xfrm>
        </p:spPr>
        <p:txBody>
          <a:bodyPr>
            <a:normAutofit/>
          </a:bodyPr>
          <a:lstStyle/>
          <a:p>
            <a:r>
              <a:rPr kumimoji="1" lang="ja-JP" altLang="en-US" sz="4000" dirty="0">
                <a:latin typeface="ＭＳ ゴシック" panose="020B0609070205080204" pitchFamily="49" charset="-128"/>
                <a:ea typeface="ＭＳ ゴシック" panose="020B0609070205080204" pitchFamily="49" charset="-128"/>
              </a:rPr>
              <a:t>誤った足裏切り替えの考え方</a:t>
            </a:r>
          </a:p>
        </p:txBody>
      </p:sp>
      <p:sp>
        <p:nvSpPr>
          <p:cNvPr id="3" name="コンテンツ プレースホルダー 2">
            <a:extLst>
              <a:ext uri="{FF2B5EF4-FFF2-40B4-BE49-F238E27FC236}">
                <a16:creationId xmlns:a16="http://schemas.microsoft.com/office/drawing/2014/main" id="{F5E4E415-D36E-4EA7-A427-BE0264B84A4D}"/>
              </a:ext>
            </a:extLst>
          </p:cNvPr>
          <p:cNvSpPr>
            <a:spLocks noGrp="1"/>
          </p:cNvSpPr>
          <p:nvPr>
            <p:ph idx="1"/>
          </p:nvPr>
        </p:nvSpPr>
        <p:spPr>
          <a:xfrm>
            <a:off x="817376" y="1999695"/>
            <a:ext cx="10705839" cy="4472126"/>
          </a:xfrm>
        </p:spPr>
        <p:txBody>
          <a:bodyPr>
            <a:normAutofit lnSpcReduction="10000"/>
          </a:bodyPr>
          <a:lstStyle/>
          <a:p>
            <a:pPr marL="0" indent="0">
              <a:buNone/>
            </a:pPr>
            <a:r>
              <a:rPr lang="ja-JP" altLang="en-US" sz="3600" dirty="0"/>
              <a:t>　</a:t>
            </a:r>
            <a:r>
              <a:rPr kumimoji="1" lang="ja-JP" altLang="en-US" sz="3600" dirty="0">
                <a:latin typeface="ＭＳ ゴシック" panose="020B0609070205080204" pitchFamily="49" charset="-128"/>
                <a:ea typeface="ＭＳ ゴシック" panose="020B0609070205080204" pitchFamily="49" charset="-128"/>
              </a:rPr>
              <a:t>足裏切り替えは不要という考え方</a:t>
            </a:r>
            <a:endParaRPr kumimoji="1" lang="en-US" altLang="ja-JP" sz="3600" dirty="0">
              <a:latin typeface="ＭＳ ゴシック" panose="020B0609070205080204" pitchFamily="49" charset="-128"/>
              <a:ea typeface="ＭＳ ゴシック" panose="020B0609070205080204" pitchFamily="49" charset="-128"/>
            </a:endParaRPr>
          </a:p>
          <a:p>
            <a:pPr marL="0" indent="0">
              <a:buNone/>
            </a:pPr>
            <a:r>
              <a:rPr kumimoji="1" lang="ja-JP" altLang="en-US" sz="3600" dirty="0">
                <a:latin typeface="ＭＳ ゴシック" panose="020B0609070205080204" pitchFamily="49" charset="-128"/>
                <a:ea typeface="ＭＳ ゴシック" panose="020B0609070205080204" pitchFamily="49" charset="-128"/>
              </a:rPr>
              <a:t>（上体が動けば足元の角付けも変わるのだから足裏切り替えは不要）</a:t>
            </a:r>
            <a:endParaRPr kumimoji="1" lang="en-US" altLang="ja-JP" sz="3600" dirty="0">
              <a:latin typeface="ＭＳ ゴシック" panose="020B0609070205080204" pitchFamily="49" charset="-128"/>
              <a:ea typeface="ＭＳ ゴシック" panose="020B0609070205080204" pitchFamily="49" charset="-128"/>
            </a:endParaRPr>
          </a:p>
          <a:p>
            <a:pPr marL="0" indent="0">
              <a:buNone/>
            </a:pPr>
            <a:r>
              <a:rPr lang="ja-JP" altLang="en-US" sz="3600" dirty="0"/>
              <a:t>　上体（頭）から谷側に突っ込む滑りになりやすい</a:t>
            </a:r>
            <a:endParaRPr kumimoji="1" lang="en-US" altLang="ja-JP" sz="3600" dirty="0">
              <a:latin typeface="ＭＳ ゴシック" panose="020B0609070205080204" pitchFamily="49" charset="-128"/>
              <a:ea typeface="ＭＳ ゴシック" panose="020B0609070205080204" pitchFamily="49" charset="-128"/>
            </a:endParaRPr>
          </a:p>
          <a:p>
            <a:pPr marL="0" indent="0">
              <a:buNone/>
            </a:pPr>
            <a:endParaRPr kumimoji="1" lang="en-US" altLang="ja-JP" sz="3600" dirty="0">
              <a:latin typeface="ＭＳ ゴシック" panose="020B0609070205080204" pitchFamily="49" charset="-128"/>
              <a:ea typeface="ＭＳ ゴシック" panose="020B0609070205080204" pitchFamily="49" charset="-128"/>
            </a:endParaRPr>
          </a:p>
          <a:p>
            <a:r>
              <a:rPr lang="ja-JP" altLang="en-US" sz="3600" dirty="0">
                <a:latin typeface="ＭＳ ゴシック" panose="020B0609070205080204" pitchFamily="49" charset="-128"/>
                <a:ea typeface="ＭＳ ゴシック" panose="020B0609070205080204" pitchFamily="49" charset="-128"/>
              </a:rPr>
              <a:t>足裏を意識しなくても滑れている</a:t>
            </a:r>
            <a:endParaRPr lang="en-US" altLang="ja-JP" sz="3600" dirty="0">
              <a:latin typeface="ＭＳ ゴシック" panose="020B0609070205080204" pitchFamily="49" charset="-128"/>
              <a:ea typeface="ＭＳ ゴシック" panose="020B0609070205080204" pitchFamily="49" charset="-128"/>
            </a:endParaRPr>
          </a:p>
          <a:p>
            <a:pPr marL="0" indent="0">
              <a:buNone/>
            </a:pPr>
            <a:r>
              <a:rPr kumimoji="1" lang="ja-JP" altLang="en-US" sz="3600" dirty="0">
                <a:latin typeface="ＭＳ ゴシック" panose="020B0609070205080204" pitchFamily="49" charset="-128"/>
                <a:ea typeface="ＭＳ ゴシック" panose="020B0609070205080204" pitchFamily="49" charset="-128"/>
              </a:rPr>
              <a:t>（多分この方は一流スキーヤー）</a:t>
            </a:r>
            <a:endParaRPr kumimoji="1" lang="en-US" altLang="ja-JP" sz="3600" dirty="0">
              <a:latin typeface="ＭＳ ゴシック" panose="020B0609070205080204" pitchFamily="49" charset="-128"/>
              <a:ea typeface="ＭＳ ゴシック" panose="020B0609070205080204" pitchFamily="49" charset="-128"/>
            </a:endParaRPr>
          </a:p>
          <a:p>
            <a:pPr marL="0" indent="0">
              <a:buNone/>
            </a:pPr>
            <a:r>
              <a:rPr lang="ja-JP" altLang="en-US" sz="3600" dirty="0">
                <a:latin typeface="ＭＳ ゴシック" panose="020B0609070205080204" pitchFamily="49" charset="-128"/>
                <a:ea typeface="ＭＳ ゴシック" panose="020B0609070205080204" pitchFamily="49" charset="-128"/>
              </a:rPr>
              <a:t>　一流スキーヤーでなければ多分錯覚？</a:t>
            </a:r>
            <a:endParaRPr kumimoji="1" lang="en-US" altLang="ja-JP" sz="3600" dirty="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3282108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1000"/>
                                        <p:tgtEl>
                                          <p:spTgt spid="3">
                                            <p:txEl>
                                              <p:pRg st="2" end="2"/>
                                            </p:txEl>
                                          </p:spTgt>
                                        </p:tgtEl>
                                      </p:cBhvr>
                                    </p:animEffect>
                                    <p:anim calcmode="lin" valueType="num">
                                      <p:cBhvr>
                                        <p:cTn id="21"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fade">
                                      <p:cBhvr>
                                        <p:cTn id="33" dur="1000"/>
                                        <p:tgtEl>
                                          <p:spTgt spid="3">
                                            <p:txEl>
                                              <p:pRg st="5" end="5"/>
                                            </p:txEl>
                                          </p:spTgt>
                                        </p:tgtEl>
                                      </p:cBhvr>
                                    </p:animEffect>
                                    <p:anim calcmode="lin" valueType="num">
                                      <p:cBhvr>
                                        <p:cTn id="34"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animEffect transition="in" filter="fade">
                                      <p:cBhvr>
                                        <p:cTn id="40" dur="1000"/>
                                        <p:tgtEl>
                                          <p:spTgt spid="3">
                                            <p:txEl>
                                              <p:pRg st="6" end="6"/>
                                            </p:txEl>
                                          </p:spTgt>
                                        </p:tgtEl>
                                      </p:cBhvr>
                                    </p:animEffect>
                                    <p:anim calcmode="lin" valueType="num">
                                      <p:cBhvr>
                                        <p:cTn id="41"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1941770-87F0-4B0E-A297-99152F3B9C2A}"/>
              </a:ext>
            </a:extLst>
          </p:cNvPr>
          <p:cNvSpPr>
            <a:spLocks noGrp="1"/>
          </p:cNvSpPr>
          <p:nvPr>
            <p:ph type="title"/>
          </p:nvPr>
        </p:nvSpPr>
        <p:spPr/>
        <p:txBody>
          <a:bodyPr/>
          <a:lstStyle/>
          <a:p>
            <a:r>
              <a:rPr kumimoji="1" lang="ja-JP" altLang="en-US" sz="3200" dirty="0"/>
              <a:t>一寸その前に</a:t>
            </a:r>
            <a:br>
              <a:rPr kumimoji="1" lang="en-US" altLang="ja-JP" dirty="0"/>
            </a:br>
            <a:r>
              <a:rPr kumimoji="1" lang="ja-JP" altLang="en-US" dirty="0"/>
              <a:t>谷回りターンと谷回りターン技術の違いは？</a:t>
            </a:r>
          </a:p>
        </p:txBody>
      </p:sp>
      <p:sp>
        <p:nvSpPr>
          <p:cNvPr id="3" name="コンテンツ プレースホルダー 2">
            <a:extLst>
              <a:ext uri="{FF2B5EF4-FFF2-40B4-BE49-F238E27FC236}">
                <a16:creationId xmlns:a16="http://schemas.microsoft.com/office/drawing/2014/main" id="{C5DCE925-10DD-470A-9C4D-8F0D9A533062}"/>
              </a:ext>
            </a:extLst>
          </p:cNvPr>
          <p:cNvSpPr>
            <a:spLocks noGrp="1"/>
          </p:cNvSpPr>
          <p:nvPr>
            <p:ph idx="1"/>
          </p:nvPr>
        </p:nvSpPr>
        <p:spPr>
          <a:xfrm>
            <a:off x="785281" y="1857080"/>
            <a:ext cx="10515600" cy="4351337"/>
          </a:xfrm>
        </p:spPr>
        <p:txBody>
          <a:bodyPr>
            <a:normAutofit lnSpcReduction="10000"/>
          </a:bodyPr>
          <a:lstStyle/>
          <a:p>
            <a:r>
              <a:rPr kumimoji="1" lang="ja-JP" altLang="en-US" dirty="0"/>
              <a:t>谷回りには二つの方法がある・・・・・</a:t>
            </a:r>
            <a:endParaRPr kumimoji="1" lang="en-US" altLang="ja-JP" dirty="0"/>
          </a:p>
          <a:p>
            <a:pPr marL="0" indent="0">
              <a:buNone/>
            </a:pPr>
            <a:r>
              <a:rPr lang="ja-JP" altLang="en-US" dirty="0"/>
              <a:t>　　　　</a:t>
            </a:r>
            <a:r>
              <a:rPr lang="ja-JP" altLang="en-US" dirty="0">
                <a:solidFill>
                  <a:srgbClr val="0070C0"/>
                </a:solidFill>
              </a:rPr>
              <a:t>山回りターン技術</a:t>
            </a:r>
            <a:r>
              <a:rPr lang="ja-JP" altLang="en-US" dirty="0"/>
              <a:t>と</a:t>
            </a:r>
            <a:r>
              <a:rPr lang="ja-JP" altLang="en-US" dirty="0">
                <a:solidFill>
                  <a:srgbClr val="FF0000"/>
                </a:solidFill>
              </a:rPr>
              <a:t>谷回りターン技術</a:t>
            </a:r>
            <a:endParaRPr kumimoji="1" lang="en-US" altLang="ja-JP" dirty="0">
              <a:solidFill>
                <a:srgbClr val="FF0000"/>
              </a:solidFill>
            </a:endParaRPr>
          </a:p>
          <a:p>
            <a:pPr marL="0" indent="0">
              <a:buNone/>
            </a:pPr>
            <a:r>
              <a:rPr kumimoji="1" lang="en-US" altLang="ja-JP" dirty="0"/>
              <a:t>1</a:t>
            </a:r>
            <a:r>
              <a:rPr kumimoji="1" lang="ja-JP" altLang="en-US" dirty="0"/>
              <a:t>　角付けを緩めてＦＬに向けていく方法・・・・・</a:t>
            </a:r>
            <a:endParaRPr kumimoji="1" lang="en-US" altLang="ja-JP" dirty="0"/>
          </a:p>
          <a:p>
            <a:pPr marL="0" indent="0">
              <a:buNone/>
            </a:pPr>
            <a:r>
              <a:rPr lang="ja-JP" altLang="en-US" dirty="0"/>
              <a:t>　　　　これは</a:t>
            </a:r>
            <a:r>
              <a:rPr lang="ja-JP" altLang="en-US" dirty="0">
                <a:solidFill>
                  <a:srgbClr val="0070C0"/>
                </a:solidFill>
              </a:rPr>
              <a:t>山まわりターン技術</a:t>
            </a:r>
            <a:endParaRPr kumimoji="1" lang="en-US" altLang="ja-JP" dirty="0">
              <a:solidFill>
                <a:srgbClr val="0070C0"/>
              </a:solidFill>
            </a:endParaRPr>
          </a:p>
          <a:p>
            <a:pPr marL="0" indent="0">
              <a:buNone/>
            </a:pPr>
            <a:r>
              <a:rPr lang="en-US" altLang="ja-JP" dirty="0"/>
              <a:t>2</a:t>
            </a:r>
            <a:r>
              <a:rPr lang="ja-JP" altLang="en-US" dirty="0"/>
              <a:t>　スキーを回して（ずらし回して）ＦＬに向けていく方法・・・・・</a:t>
            </a:r>
            <a:endParaRPr lang="en-US" altLang="ja-JP" dirty="0"/>
          </a:p>
          <a:p>
            <a:pPr marL="0" indent="0">
              <a:buNone/>
            </a:pPr>
            <a:r>
              <a:rPr kumimoji="1" lang="ja-JP" altLang="en-US" dirty="0"/>
              <a:t>　　　　これも</a:t>
            </a:r>
            <a:r>
              <a:rPr kumimoji="1" lang="ja-JP" altLang="en-US" dirty="0">
                <a:solidFill>
                  <a:srgbClr val="0070C0"/>
                </a:solidFill>
              </a:rPr>
              <a:t>山回りターン技術</a:t>
            </a:r>
            <a:endParaRPr kumimoji="1" lang="en-US" altLang="ja-JP" dirty="0">
              <a:solidFill>
                <a:srgbClr val="0070C0"/>
              </a:solidFill>
            </a:endParaRPr>
          </a:p>
          <a:p>
            <a:pPr marL="0" indent="0">
              <a:buNone/>
            </a:pPr>
            <a:r>
              <a:rPr lang="en-US" altLang="ja-JP" dirty="0"/>
              <a:t>3</a:t>
            </a:r>
            <a:r>
              <a:rPr kumimoji="1" lang="ja-JP" altLang="en-US" dirty="0"/>
              <a:t>　角付けと重心を切り替えてスキーが外側に出ていき、ＦＬに向かう方法・・・・・</a:t>
            </a:r>
            <a:endParaRPr kumimoji="1" lang="en-US" altLang="ja-JP" dirty="0"/>
          </a:p>
          <a:p>
            <a:pPr marL="0" indent="0">
              <a:buNone/>
            </a:pPr>
            <a:r>
              <a:rPr lang="ja-JP" altLang="en-US" dirty="0"/>
              <a:t>　　　　これをスキー教程では</a:t>
            </a:r>
            <a:r>
              <a:rPr lang="ja-JP" altLang="en-US" dirty="0">
                <a:solidFill>
                  <a:srgbClr val="FF0000"/>
                </a:solidFill>
              </a:rPr>
              <a:t>谷回りターン技術</a:t>
            </a:r>
            <a:r>
              <a:rPr lang="ja-JP" altLang="en-US" dirty="0"/>
              <a:t>としている</a:t>
            </a:r>
            <a:endParaRPr kumimoji="1" lang="ja-JP" altLang="en-US" dirty="0"/>
          </a:p>
        </p:txBody>
      </p:sp>
    </p:spTree>
    <p:extLst>
      <p:ext uri="{BB962C8B-B14F-4D97-AF65-F5344CB8AC3E}">
        <p14:creationId xmlns:p14="http://schemas.microsoft.com/office/powerpoint/2010/main" val="3935797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E9399E-7D0B-4D74-A825-780269A454B0}"/>
              </a:ext>
            </a:extLst>
          </p:cNvPr>
          <p:cNvSpPr>
            <a:spLocks noGrp="1"/>
          </p:cNvSpPr>
          <p:nvPr>
            <p:ph type="title"/>
          </p:nvPr>
        </p:nvSpPr>
        <p:spPr>
          <a:xfrm>
            <a:off x="817377" y="279317"/>
            <a:ext cx="10989924" cy="1345298"/>
          </a:xfrm>
        </p:spPr>
        <p:txBody>
          <a:bodyPr>
            <a:normAutofit/>
          </a:bodyPr>
          <a:lstStyle/>
          <a:p>
            <a:r>
              <a:rPr kumimoji="1" lang="ja-JP" altLang="en-US" sz="4000" dirty="0">
                <a:latin typeface="ＭＳ ゴシック" panose="020B0609070205080204" pitchFamily="49" charset="-128"/>
                <a:ea typeface="ＭＳ ゴシック" panose="020B0609070205080204" pitchFamily="49" charset="-128"/>
              </a:rPr>
              <a:t>操作方法が誤っている足裏切り替え</a:t>
            </a:r>
          </a:p>
        </p:txBody>
      </p:sp>
      <p:sp>
        <p:nvSpPr>
          <p:cNvPr id="3" name="コンテンツ プレースホルダー 2">
            <a:extLst>
              <a:ext uri="{FF2B5EF4-FFF2-40B4-BE49-F238E27FC236}">
                <a16:creationId xmlns:a16="http://schemas.microsoft.com/office/drawing/2014/main" id="{F5E4E415-D36E-4EA7-A427-BE0264B84A4D}"/>
              </a:ext>
            </a:extLst>
          </p:cNvPr>
          <p:cNvSpPr>
            <a:spLocks noGrp="1"/>
          </p:cNvSpPr>
          <p:nvPr>
            <p:ph idx="1"/>
          </p:nvPr>
        </p:nvSpPr>
        <p:spPr>
          <a:xfrm>
            <a:off x="817376" y="1999695"/>
            <a:ext cx="10705839" cy="4472126"/>
          </a:xfrm>
        </p:spPr>
        <p:txBody>
          <a:bodyPr>
            <a:normAutofit/>
          </a:bodyPr>
          <a:lstStyle/>
          <a:p>
            <a:r>
              <a:rPr kumimoji="1" lang="ja-JP" altLang="en-US" sz="3600" dirty="0">
                <a:latin typeface="ＭＳ ゴシック" panose="020B0609070205080204" pitchFamily="49" charset="-128"/>
                <a:ea typeface="ＭＳ ゴシック" panose="020B0609070205080204" pitchFamily="49" charset="-128"/>
              </a:rPr>
              <a:t>次の外脚（山脚）からの交互角付け　</a:t>
            </a:r>
            <a:endParaRPr kumimoji="1" lang="en-US" altLang="ja-JP" sz="3600" dirty="0">
              <a:latin typeface="ＭＳ ゴシック" panose="020B0609070205080204" pitchFamily="49" charset="-128"/>
              <a:ea typeface="ＭＳ ゴシック" panose="020B0609070205080204" pitchFamily="49" charset="-128"/>
            </a:endParaRPr>
          </a:p>
          <a:p>
            <a:pPr marL="0" indent="0">
              <a:buNone/>
            </a:pPr>
            <a:r>
              <a:rPr lang="ja-JP" altLang="en-US" sz="3600" dirty="0">
                <a:latin typeface="ＭＳ ゴシック" panose="020B0609070205080204" pitchFamily="49" charset="-128"/>
                <a:ea typeface="ＭＳ ゴシック" panose="020B0609070205080204" pitchFamily="49" charset="-128"/>
              </a:rPr>
              <a:t>（重心の入れ替えを伴わない切り替えになってしまう）</a:t>
            </a:r>
            <a:r>
              <a:rPr lang="ja-JP" altLang="en-US" dirty="0">
                <a:latin typeface="ＭＳ ゴシック" panose="020B0609070205080204" pitchFamily="49" charset="-128"/>
                <a:ea typeface="ＭＳ ゴシック" panose="020B0609070205080204" pitchFamily="49" charset="-128"/>
              </a:rPr>
              <a:t>別名：足裏踏みかえターン</a:t>
            </a:r>
            <a:endParaRPr lang="en-US" altLang="ja-JP" dirty="0">
              <a:latin typeface="ＭＳ ゴシック" panose="020B0609070205080204" pitchFamily="49" charset="-128"/>
              <a:ea typeface="ＭＳ ゴシック" panose="020B0609070205080204" pitchFamily="49" charset="-128"/>
            </a:endParaRPr>
          </a:p>
          <a:p>
            <a:r>
              <a:rPr kumimoji="1" lang="ja-JP" altLang="en-US" sz="3600" dirty="0">
                <a:latin typeface="ＭＳ ゴシック" panose="020B0609070205080204" pitchFamily="49" charset="-128"/>
                <a:ea typeface="ＭＳ ゴシック" panose="020B0609070205080204" pitchFamily="49" charset="-128"/>
              </a:rPr>
              <a:t>踵荷重で左右だけの重心の入れ替え</a:t>
            </a:r>
            <a:endParaRPr kumimoji="1" lang="en-US" altLang="ja-JP" sz="3600" dirty="0">
              <a:latin typeface="ＭＳ ゴシック" panose="020B0609070205080204" pitchFamily="49" charset="-128"/>
              <a:ea typeface="ＭＳ ゴシック" panose="020B0609070205080204" pitchFamily="49" charset="-128"/>
            </a:endParaRPr>
          </a:p>
          <a:p>
            <a:pPr marL="0" indent="0">
              <a:buNone/>
            </a:pPr>
            <a:r>
              <a:rPr kumimoji="1" lang="ja-JP" altLang="en-US" sz="3600" dirty="0">
                <a:latin typeface="ＭＳ ゴシック" panose="020B0609070205080204" pitchFamily="49" charset="-128"/>
                <a:ea typeface="ＭＳ ゴシック" panose="020B0609070205080204" pitchFamily="49" charset="-128"/>
              </a:rPr>
              <a:t>（切り替えごとに乗り遅れた滑りになってしまう）（前に出る動作が不足）</a:t>
            </a:r>
            <a:endParaRPr kumimoji="1" lang="en-US" altLang="ja-JP" sz="3600" dirty="0">
              <a:latin typeface="ＭＳ ゴシック" panose="020B0609070205080204" pitchFamily="49" charset="-128"/>
              <a:ea typeface="ＭＳ ゴシック" panose="020B0609070205080204" pitchFamily="49" charset="-128"/>
            </a:endParaRPr>
          </a:p>
          <a:p>
            <a:r>
              <a:rPr lang="ja-JP" altLang="en-US" sz="3600" dirty="0">
                <a:solidFill>
                  <a:srgbClr val="FF0000"/>
                </a:solidFill>
                <a:latin typeface="ＭＳ ゴシック" panose="020B0609070205080204" pitchFamily="49" charset="-128"/>
                <a:ea typeface="ＭＳ ゴシック" panose="020B0609070205080204" pitchFamily="49" charset="-128"/>
              </a:rPr>
              <a:t>つま先立ちでの足裏切り替えが必要</a:t>
            </a:r>
            <a:endParaRPr kumimoji="1" lang="ja-JP" altLang="en-US" sz="3600" dirty="0">
              <a:solidFill>
                <a:srgbClr val="FF0000"/>
              </a:solidFill>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3862939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 calcmode="lin" valueType="num">
                                      <p:cBhvr>
                                        <p:cTn id="33"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4"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E9399E-7D0B-4D74-A825-780269A454B0}"/>
              </a:ext>
            </a:extLst>
          </p:cNvPr>
          <p:cNvSpPr>
            <a:spLocks noGrp="1"/>
          </p:cNvSpPr>
          <p:nvPr>
            <p:ph type="title"/>
          </p:nvPr>
        </p:nvSpPr>
        <p:spPr>
          <a:xfrm>
            <a:off x="817377" y="571548"/>
            <a:ext cx="10989924" cy="1345298"/>
          </a:xfrm>
        </p:spPr>
        <p:txBody>
          <a:bodyPr>
            <a:normAutofit/>
          </a:bodyPr>
          <a:lstStyle/>
          <a:p>
            <a:r>
              <a:rPr kumimoji="1" lang="ja-JP" altLang="en-US" sz="4000" dirty="0">
                <a:latin typeface="ＭＳ ゴシック" panose="020B0609070205080204" pitchFamily="49" charset="-128"/>
                <a:ea typeface="ＭＳ ゴシック" panose="020B0609070205080204" pitchFamily="49" charset="-128"/>
              </a:rPr>
              <a:t>つま先立ちは切り替え時だけのもの？</a:t>
            </a:r>
          </a:p>
        </p:txBody>
      </p:sp>
      <p:sp>
        <p:nvSpPr>
          <p:cNvPr id="3" name="コンテンツ プレースホルダー 2">
            <a:extLst>
              <a:ext uri="{FF2B5EF4-FFF2-40B4-BE49-F238E27FC236}">
                <a16:creationId xmlns:a16="http://schemas.microsoft.com/office/drawing/2014/main" id="{F5E4E415-D36E-4EA7-A427-BE0264B84A4D}"/>
              </a:ext>
            </a:extLst>
          </p:cNvPr>
          <p:cNvSpPr>
            <a:spLocks noGrp="1"/>
          </p:cNvSpPr>
          <p:nvPr>
            <p:ph idx="1"/>
          </p:nvPr>
        </p:nvSpPr>
        <p:spPr>
          <a:xfrm>
            <a:off x="817377" y="2449597"/>
            <a:ext cx="10702179" cy="3590400"/>
          </a:xfrm>
        </p:spPr>
        <p:txBody>
          <a:bodyPr>
            <a:normAutofit/>
          </a:bodyPr>
          <a:lstStyle/>
          <a:p>
            <a:r>
              <a:rPr kumimoji="1" lang="ja-JP" altLang="en-US" sz="3600" dirty="0">
                <a:latin typeface="ＭＳ ゴシック" panose="020B0609070205080204" pitchFamily="49" charset="-128"/>
                <a:ea typeface="ＭＳ ゴシック" panose="020B0609070205080204" pitchFamily="49" charset="-128"/>
              </a:rPr>
              <a:t>つま先立ちは、伸脚でしかも腰を前に出すことができる動作</a:t>
            </a:r>
            <a:endParaRPr kumimoji="1" lang="en-US" altLang="ja-JP" sz="3600" dirty="0">
              <a:latin typeface="ＭＳ ゴシック" panose="020B0609070205080204" pitchFamily="49" charset="-128"/>
              <a:ea typeface="ＭＳ ゴシック" panose="020B0609070205080204" pitchFamily="49" charset="-128"/>
            </a:endParaRPr>
          </a:p>
          <a:p>
            <a:r>
              <a:rPr lang="ja-JP" altLang="en-US" sz="3600" dirty="0">
                <a:latin typeface="ＭＳ ゴシック" panose="020B0609070205080204" pitchFamily="49" charset="-128"/>
                <a:ea typeface="ＭＳ ゴシック" panose="020B0609070205080204" pitchFamily="49" charset="-128"/>
              </a:rPr>
              <a:t>つま先立ちは、スキーのセンターに力を掛けることができるので、スキーのたわみを引き出す動作</a:t>
            </a:r>
            <a:endParaRPr lang="en-US" altLang="ja-JP" sz="3600" dirty="0">
              <a:latin typeface="ＭＳ ゴシック" panose="020B0609070205080204" pitchFamily="49" charset="-128"/>
              <a:ea typeface="ＭＳ ゴシック" panose="020B0609070205080204" pitchFamily="49" charset="-128"/>
            </a:endParaRPr>
          </a:p>
          <a:p>
            <a:r>
              <a:rPr kumimoji="1" lang="ja-JP" altLang="en-US" sz="3600" dirty="0">
                <a:latin typeface="ＭＳ ゴシック" panose="020B0609070205080204" pitchFamily="49" charset="-128"/>
                <a:ea typeface="ＭＳ ゴシック" panose="020B0609070205080204" pitchFamily="49" charset="-128"/>
              </a:rPr>
              <a:t>つま先立ちは、切り替え時だけでなくターン全体で心がける</a:t>
            </a:r>
          </a:p>
        </p:txBody>
      </p:sp>
    </p:spTree>
    <p:extLst>
      <p:ext uri="{BB962C8B-B14F-4D97-AF65-F5344CB8AC3E}">
        <p14:creationId xmlns:p14="http://schemas.microsoft.com/office/powerpoint/2010/main" val="3703885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E9399E-7D0B-4D74-A825-780269A454B0}"/>
              </a:ext>
            </a:extLst>
          </p:cNvPr>
          <p:cNvSpPr>
            <a:spLocks noGrp="1"/>
          </p:cNvSpPr>
          <p:nvPr>
            <p:ph type="title"/>
          </p:nvPr>
        </p:nvSpPr>
        <p:spPr>
          <a:xfrm>
            <a:off x="252919" y="243191"/>
            <a:ext cx="11554382" cy="1381424"/>
          </a:xfrm>
        </p:spPr>
        <p:txBody>
          <a:bodyPr>
            <a:normAutofit/>
          </a:bodyPr>
          <a:lstStyle/>
          <a:p>
            <a:r>
              <a:rPr lang="ja-JP" altLang="en-US" sz="4000" dirty="0">
                <a:latin typeface="ＭＳ ゴシック" panose="020B0609070205080204" pitchFamily="49" charset="-128"/>
                <a:ea typeface="ＭＳ ゴシック" panose="020B0609070205080204" pitchFamily="49" charset="-128"/>
              </a:rPr>
              <a:t>切り替え動作を強化するにはどうすれば良い？</a:t>
            </a:r>
            <a:endParaRPr kumimoji="1" lang="ja-JP" altLang="en-US" sz="4000" dirty="0">
              <a:latin typeface="ＭＳ ゴシック" panose="020B0609070205080204" pitchFamily="49" charset="-128"/>
              <a:ea typeface="ＭＳ ゴシック" panose="020B0609070205080204" pitchFamily="49" charset="-128"/>
            </a:endParaRPr>
          </a:p>
        </p:txBody>
      </p:sp>
      <p:sp>
        <p:nvSpPr>
          <p:cNvPr id="3" name="コンテンツ プレースホルダー 2">
            <a:extLst>
              <a:ext uri="{FF2B5EF4-FFF2-40B4-BE49-F238E27FC236}">
                <a16:creationId xmlns:a16="http://schemas.microsoft.com/office/drawing/2014/main" id="{F5E4E415-D36E-4EA7-A427-BE0264B84A4D}"/>
              </a:ext>
            </a:extLst>
          </p:cNvPr>
          <p:cNvSpPr>
            <a:spLocks noGrp="1"/>
          </p:cNvSpPr>
          <p:nvPr>
            <p:ph idx="1"/>
          </p:nvPr>
        </p:nvSpPr>
        <p:spPr>
          <a:xfrm>
            <a:off x="817376" y="1999695"/>
            <a:ext cx="10705839" cy="4472126"/>
          </a:xfrm>
        </p:spPr>
        <p:txBody>
          <a:bodyPr>
            <a:normAutofit/>
          </a:bodyPr>
          <a:lstStyle/>
          <a:p>
            <a:endParaRPr kumimoji="1" lang="en-US" altLang="ja-JP" sz="3600" dirty="0"/>
          </a:p>
          <a:p>
            <a:r>
              <a:rPr kumimoji="1" lang="ja-JP" altLang="en-US" sz="3600" dirty="0">
                <a:latin typeface="ＭＳ ゴシック" panose="020B0609070205080204" pitchFamily="49" charset="-128"/>
                <a:ea typeface="ＭＳ ゴシック" panose="020B0609070205080204" pitchFamily="49" charset="-128"/>
              </a:rPr>
              <a:t>最適な練習法は</a:t>
            </a:r>
            <a:endParaRPr kumimoji="1" lang="en-US" altLang="ja-JP" sz="3600" dirty="0">
              <a:latin typeface="ＭＳ ゴシック" panose="020B0609070205080204" pitchFamily="49" charset="-128"/>
              <a:ea typeface="ＭＳ ゴシック" panose="020B0609070205080204" pitchFamily="49" charset="-128"/>
            </a:endParaRPr>
          </a:p>
          <a:p>
            <a:endParaRPr lang="en-US" altLang="ja-JP" sz="3600" dirty="0">
              <a:latin typeface="ＭＳ ゴシック" panose="020B0609070205080204" pitchFamily="49" charset="-128"/>
              <a:ea typeface="ＭＳ ゴシック" panose="020B0609070205080204" pitchFamily="49" charset="-128"/>
            </a:endParaRPr>
          </a:p>
          <a:p>
            <a:pPr marL="0" indent="0">
              <a:buNone/>
            </a:pPr>
            <a:r>
              <a:rPr kumimoji="1" lang="ja-JP" altLang="en-US" sz="3600" dirty="0">
                <a:latin typeface="ＭＳ ゴシック" panose="020B0609070205080204" pitchFamily="49" charset="-128"/>
                <a:ea typeface="ＭＳ ゴシック" panose="020B0609070205080204" pitchFamily="49" charset="-128"/>
              </a:rPr>
              <a:t>　　　　　　</a:t>
            </a:r>
            <a:r>
              <a:rPr kumimoji="1" lang="ja-JP" altLang="en-US" sz="3600" dirty="0">
                <a:solidFill>
                  <a:srgbClr val="FF0000"/>
                </a:solidFill>
                <a:latin typeface="ＭＳ ゴシック" panose="020B0609070205080204" pitchFamily="49" charset="-128"/>
                <a:ea typeface="ＭＳ ゴシック" panose="020B0609070205080204" pitchFamily="49" charset="-128"/>
              </a:rPr>
              <a:t>内脚ターン</a:t>
            </a:r>
            <a:r>
              <a:rPr kumimoji="1" lang="ja-JP" altLang="en-US" sz="3600" dirty="0">
                <a:latin typeface="ＭＳ ゴシック" panose="020B0609070205080204" pitchFamily="49" charset="-128"/>
                <a:ea typeface="ＭＳ ゴシック" panose="020B0609070205080204" pitchFamily="49" charset="-128"/>
              </a:rPr>
              <a:t>　</a:t>
            </a:r>
          </a:p>
        </p:txBody>
      </p:sp>
    </p:spTree>
    <p:extLst>
      <p:ext uri="{BB962C8B-B14F-4D97-AF65-F5344CB8AC3E}">
        <p14:creationId xmlns:p14="http://schemas.microsoft.com/office/powerpoint/2010/main" val="3220884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5"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2000"/>
                                        <p:tgtEl>
                                          <p:spTgt spid="3">
                                            <p:txEl>
                                              <p:pRg st="3" end="3"/>
                                            </p:txEl>
                                          </p:spTgt>
                                        </p:tgtEl>
                                      </p:cBhvr>
                                    </p:animEffect>
                                    <p:anim calcmode="lin" valueType="num">
                                      <p:cBhvr>
                                        <p:cTn id="14" dur="2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15" dur="20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926A2F8-F456-4531-81CE-F85E09662980}"/>
              </a:ext>
            </a:extLst>
          </p:cNvPr>
          <p:cNvSpPr>
            <a:spLocks noGrp="1"/>
          </p:cNvSpPr>
          <p:nvPr>
            <p:ph type="title"/>
          </p:nvPr>
        </p:nvSpPr>
        <p:spPr>
          <a:xfrm>
            <a:off x="838200" y="365126"/>
            <a:ext cx="10478729" cy="588604"/>
          </a:xfrm>
        </p:spPr>
        <p:txBody>
          <a:bodyPr>
            <a:normAutofit fontScale="90000"/>
          </a:bodyPr>
          <a:lstStyle/>
          <a:p>
            <a:r>
              <a:rPr lang="ja-JP" altLang="en-US" dirty="0"/>
              <a:t>内脚ターンの目的は</a:t>
            </a:r>
            <a:endParaRPr kumimoji="1" lang="ja-JP" altLang="en-US" dirty="0"/>
          </a:p>
        </p:txBody>
      </p:sp>
      <p:sp>
        <p:nvSpPr>
          <p:cNvPr id="3" name="コンテンツ プレースホルダー 2">
            <a:extLst>
              <a:ext uri="{FF2B5EF4-FFF2-40B4-BE49-F238E27FC236}">
                <a16:creationId xmlns:a16="http://schemas.microsoft.com/office/drawing/2014/main" id="{4CB80E2A-9A51-48EA-97F8-79144E8D5986}"/>
              </a:ext>
            </a:extLst>
          </p:cNvPr>
          <p:cNvSpPr>
            <a:spLocks noGrp="1"/>
          </p:cNvSpPr>
          <p:nvPr>
            <p:ph idx="1"/>
          </p:nvPr>
        </p:nvSpPr>
        <p:spPr>
          <a:xfrm>
            <a:off x="838200" y="1288026"/>
            <a:ext cx="10675374" cy="5476568"/>
          </a:xfrm>
        </p:spPr>
        <p:txBody>
          <a:bodyPr>
            <a:normAutofit fontScale="77500" lnSpcReduction="20000"/>
          </a:bodyPr>
          <a:lstStyle/>
          <a:p>
            <a:r>
              <a:rPr kumimoji="1" lang="ja-JP" altLang="en-US" sz="3200" dirty="0"/>
              <a:t>内脚に乗る練習ではなく</a:t>
            </a:r>
            <a:r>
              <a:rPr kumimoji="1" lang="ja-JP" altLang="en-US" sz="3200" dirty="0">
                <a:solidFill>
                  <a:srgbClr val="FF0000"/>
                </a:solidFill>
              </a:rPr>
              <a:t>切り替えを学ぶためのもの</a:t>
            </a:r>
            <a:endParaRPr kumimoji="1" lang="en-US" altLang="ja-JP" sz="3200" dirty="0">
              <a:solidFill>
                <a:srgbClr val="FF0000"/>
              </a:solidFill>
            </a:endParaRPr>
          </a:p>
          <a:p>
            <a:endParaRPr lang="en-US" altLang="ja-JP" sz="3200" dirty="0"/>
          </a:p>
          <a:p>
            <a:r>
              <a:rPr kumimoji="1" lang="ja-JP" altLang="en-US" sz="3200" dirty="0"/>
              <a:t>内脚ターンは小指側エッジから次の小指側エッジに乗り換えることがねらい</a:t>
            </a:r>
            <a:endParaRPr kumimoji="1" lang="en-US" altLang="ja-JP" sz="3200" dirty="0"/>
          </a:p>
          <a:p>
            <a:pPr marL="0" indent="0">
              <a:buNone/>
            </a:pPr>
            <a:r>
              <a:rPr kumimoji="1" lang="ja-JP" altLang="en-US" sz="3200" dirty="0"/>
              <a:t>　　　　　　　　　　　　　　　　　　　　言い換えるとＫ－Ｋターン</a:t>
            </a:r>
            <a:endParaRPr kumimoji="1" lang="en-US" altLang="ja-JP" sz="3200" dirty="0"/>
          </a:p>
          <a:p>
            <a:pPr marL="0" indent="0">
              <a:buNone/>
            </a:pPr>
            <a:endParaRPr kumimoji="1" lang="en-US" altLang="ja-JP" sz="3200" dirty="0"/>
          </a:p>
          <a:p>
            <a:pPr marL="0" indent="0">
              <a:buNone/>
            </a:pPr>
            <a:endParaRPr kumimoji="1" lang="en-US" altLang="ja-JP" sz="3200" dirty="0"/>
          </a:p>
          <a:p>
            <a:pPr marL="0" indent="0">
              <a:buNone/>
            </a:pPr>
            <a:r>
              <a:rPr kumimoji="1" lang="ja-JP" altLang="en-US" sz="3200" dirty="0"/>
              <a:t>　</a:t>
            </a:r>
            <a:r>
              <a:rPr kumimoji="1" lang="ja-JP" altLang="en-US" sz="4200" dirty="0"/>
              <a:t>外脚トップクロスボーゲンの目的は</a:t>
            </a:r>
            <a:endParaRPr kumimoji="1" lang="en-US" altLang="ja-JP" sz="4200" dirty="0"/>
          </a:p>
          <a:p>
            <a:pPr marL="0" indent="0">
              <a:buNone/>
            </a:pPr>
            <a:endParaRPr kumimoji="1" lang="en-US" altLang="ja-JP" sz="3200" dirty="0"/>
          </a:p>
          <a:p>
            <a:pPr marL="0" indent="0">
              <a:buNone/>
            </a:pPr>
            <a:r>
              <a:rPr kumimoji="1" lang="ja-JP" altLang="en-US" sz="3200" dirty="0"/>
              <a:t>　</a:t>
            </a:r>
            <a:r>
              <a:rPr kumimoji="1" lang="ja-JP" altLang="en-US" sz="3200" dirty="0">
                <a:solidFill>
                  <a:srgbClr val="FF0000"/>
                </a:solidFill>
              </a:rPr>
              <a:t>ターン技術を学ぶためのもの</a:t>
            </a:r>
            <a:endParaRPr kumimoji="1" lang="en-US" altLang="ja-JP" sz="3200" dirty="0">
              <a:solidFill>
                <a:srgbClr val="FF0000"/>
              </a:solidFill>
            </a:endParaRPr>
          </a:p>
          <a:p>
            <a:pPr marL="0" indent="0">
              <a:buNone/>
            </a:pPr>
            <a:r>
              <a:rPr kumimoji="1" lang="ja-JP" altLang="en-US" sz="3200" dirty="0"/>
              <a:t>　　　　　　　　　　　　　　　　　　　　　言い換えるとＯ－Ｏターン</a:t>
            </a:r>
            <a:endParaRPr kumimoji="1" lang="en-US" altLang="ja-JP" sz="3200" dirty="0"/>
          </a:p>
          <a:p>
            <a:endParaRPr lang="en-US" altLang="ja-JP" sz="3200" dirty="0"/>
          </a:p>
          <a:p>
            <a:r>
              <a:rPr kumimoji="1" lang="ja-JP" altLang="en-US" sz="3200" dirty="0"/>
              <a:t>小指側エッジから親指側エッジに切り替えてから次の小指側エッジに乗り換え</a:t>
            </a:r>
            <a:endParaRPr kumimoji="1" lang="en-US" altLang="ja-JP" sz="3200" dirty="0"/>
          </a:p>
          <a:p>
            <a:pPr marL="0" indent="0">
              <a:buNone/>
            </a:pPr>
            <a:r>
              <a:rPr lang="ja-JP" altLang="en-US" sz="3200" dirty="0"/>
              <a:t>　</a:t>
            </a:r>
            <a:r>
              <a:rPr kumimoji="1" lang="ja-JP" altLang="en-US" sz="3200" dirty="0"/>
              <a:t>る動作はＫＯターンの練習になってしまう</a:t>
            </a:r>
          </a:p>
        </p:txBody>
      </p:sp>
    </p:spTree>
    <p:extLst>
      <p:ext uri="{BB962C8B-B14F-4D97-AF65-F5344CB8AC3E}">
        <p14:creationId xmlns:p14="http://schemas.microsoft.com/office/powerpoint/2010/main" val="1295225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1000"/>
                                        <p:tgtEl>
                                          <p:spTgt spid="3">
                                            <p:txEl>
                                              <p:pRg st="6" end="6"/>
                                            </p:txEl>
                                          </p:spTgt>
                                        </p:tgtEl>
                                      </p:cBhvr>
                                    </p:animEffect>
                                    <p:anim calcmode="lin" valueType="num">
                                      <p:cBhvr>
                                        <p:cTn id="2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fade">
                                      <p:cBhvr>
                                        <p:cTn id="35" dur="1000"/>
                                        <p:tgtEl>
                                          <p:spTgt spid="3">
                                            <p:txEl>
                                              <p:pRg st="8" end="8"/>
                                            </p:txEl>
                                          </p:spTgt>
                                        </p:tgtEl>
                                      </p:cBhvr>
                                    </p:animEffect>
                                    <p:anim calcmode="lin" valueType="num">
                                      <p:cBhvr>
                                        <p:cTn id="36"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Effect transition="in" filter="fade">
                                      <p:cBhvr>
                                        <p:cTn id="42" dur="1000"/>
                                        <p:tgtEl>
                                          <p:spTgt spid="3">
                                            <p:txEl>
                                              <p:pRg st="9" end="9"/>
                                            </p:txEl>
                                          </p:spTgt>
                                        </p:tgtEl>
                                      </p:cBhvr>
                                    </p:animEffect>
                                    <p:anim calcmode="lin" valueType="num">
                                      <p:cBhvr>
                                        <p:cTn id="43"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11" end="11"/>
                                            </p:txEl>
                                          </p:spTgt>
                                        </p:tgtEl>
                                        <p:attrNameLst>
                                          <p:attrName>style.visibility</p:attrName>
                                        </p:attrNameLst>
                                      </p:cBhvr>
                                      <p:to>
                                        <p:strVal val="visible"/>
                                      </p:to>
                                    </p:set>
                                    <p:animEffect transition="in" filter="fade">
                                      <p:cBhvr>
                                        <p:cTn id="49" dur="1000"/>
                                        <p:tgtEl>
                                          <p:spTgt spid="3">
                                            <p:txEl>
                                              <p:pRg st="11" end="11"/>
                                            </p:txEl>
                                          </p:spTgt>
                                        </p:tgtEl>
                                      </p:cBhvr>
                                    </p:animEffect>
                                    <p:anim calcmode="lin" valueType="num">
                                      <p:cBhvr>
                                        <p:cTn id="50"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12" end="12"/>
                                            </p:txEl>
                                          </p:spTgt>
                                        </p:tgtEl>
                                        <p:attrNameLst>
                                          <p:attrName>style.visibility</p:attrName>
                                        </p:attrNameLst>
                                      </p:cBhvr>
                                      <p:to>
                                        <p:strVal val="visible"/>
                                      </p:to>
                                    </p:set>
                                    <p:animEffect transition="in" filter="fade">
                                      <p:cBhvr>
                                        <p:cTn id="56" dur="1000"/>
                                        <p:tgtEl>
                                          <p:spTgt spid="3">
                                            <p:txEl>
                                              <p:pRg st="12" end="12"/>
                                            </p:txEl>
                                          </p:spTgt>
                                        </p:tgtEl>
                                      </p:cBhvr>
                                    </p:animEffect>
                                    <p:anim calcmode="lin" valueType="num">
                                      <p:cBhvr>
                                        <p:cTn id="57"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12" end="1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E9399E-7D0B-4D74-A825-780269A454B0}"/>
              </a:ext>
            </a:extLst>
          </p:cNvPr>
          <p:cNvSpPr>
            <a:spLocks noGrp="1"/>
          </p:cNvSpPr>
          <p:nvPr>
            <p:ph type="title"/>
          </p:nvPr>
        </p:nvSpPr>
        <p:spPr>
          <a:xfrm>
            <a:off x="817377" y="279317"/>
            <a:ext cx="10989924" cy="1345298"/>
          </a:xfrm>
        </p:spPr>
        <p:txBody>
          <a:bodyPr>
            <a:normAutofit/>
          </a:bodyPr>
          <a:lstStyle/>
          <a:p>
            <a:r>
              <a:rPr kumimoji="1" lang="ja-JP" altLang="en-US" sz="4000" dirty="0">
                <a:latin typeface="ＭＳ ゴシック" panose="020B0609070205080204" pitchFamily="49" charset="-128"/>
                <a:ea typeface="ＭＳ ゴシック" panose="020B0609070205080204" pitchFamily="49" charset="-128"/>
              </a:rPr>
              <a:t>第４章　谷回りターン技術を追求してもらうために心がけること</a:t>
            </a:r>
          </a:p>
        </p:txBody>
      </p:sp>
      <p:sp>
        <p:nvSpPr>
          <p:cNvPr id="3" name="コンテンツ プレースホルダー 2">
            <a:extLst>
              <a:ext uri="{FF2B5EF4-FFF2-40B4-BE49-F238E27FC236}">
                <a16:creationId xmlns:a16="http://schemas.microsoft.com/office/drawing/2014/main" id="{F5E4E415-D36E-4EA7-A427-BE0264B84A4D}"/>
              </a:ext>
            </a:extLst>
          </p:cNvPr>
          <p:cNvSpPr>
            <a:spLocks noGrp="1"/>
          </p:cNvSpPr>
          <p:nvPr>
            <p:ph idx="1"/>
          </p:nvPr>
        </p:nvSpPr>
        <p:spPr>
          <a:xfrm>
            <a:off x="243635" y="1856260"/>
            <a:ext cx="10705839" cy="4472126"/>
          </a:xfrm>
        </p:spPr>
        <p:txBody>
          <a:bodyPr>
            <a:normAutofit/>
          </a:bodyPr>
          <a:lstStyle/>
          <a:p>
            <a:pPr marL="0" indent="0">
              <a:buNone/>
            </a:pPr>
            <a:r>
              <a:rPr kumimoji="1" lang="en-US" altLang="ja-JP" dirty="0"/>
              <a:t>1</a:t>
            </a:r>
            <a:r>
              <a:rPr kumimoji="1" lang="ja-JP" altLang="en-US" dirty="0">
                <a:latin typeface="ＭＳ ゴシック" panose="020B0609070205080204" pitchFamily="49" charset="-128"/>
                <a:ea typeface="ＭＳ ゴシック" panose="020B0609070205080204" pitchFamily="49" charset="-128"/>
              </a:rPr>
              <a:t>　</a:t>
            </a:r>
            <a:r>
              <a:rPr lang="ja-JP" altLang="en-US" dirty="0">
                <a:latin typeface="ＭＳ ゴシック" panose="020B0609070205080204" pitchFamily="49" charset="-128"/>
                <a:ea typeface="ＭＳ ゴシック" panose="020B0609070205080204" pitchFamily="49" charset="-128"/>
              </a:rPr>
              <a:t>ターン</a:t>
            </a:r>
            <a:r>
              <a:rPr kumimoji="1" lang="ja-JP" altLang="en-US" dirty="0">
                <a:latin typeface="ＭＳ ゴシック" panose="020B0609070205080204" pitchFamily="49" charset="-128"/>
                <a:ea typeface="ＭＳ ゴシック" panose="020B0609070205080204" pitchFamily="49" charset="-128"/>
              </a:rPr>
              <a:t>技術の基本は外脚荷重</a:t>
            </a:r>
            <a:endParaRPr kumimoji="1" lang="en-US" altLang="ja-JP" dirty="0">
              <a:latin typeface="ＭＳ ゴシック" panose="020B0609070205080204" pitchFamily="49" charset="-128"/>
              <a:ea typeface="ＭＳ ゴシック" panose="020B0609070205080204" pitchFamily="49" charset="-128"/>
            </a:endParaRPr>
          </a:p>
          <a:p>
            <a:pPr marL="0" indent="0">
              <a:buNone/>
            </a:pPr>
            <a:r>
              <a:rPr lang="en-US" altLang="ja-JP" dirty="0">
                <a:latin typeface="ＭＳ ゴシック" panose="020B0609070205080204" pitchFamily="49" charset="-128"/>
                <a:ea typeface="ＭＳ ゴシック" panose="020B0609070205080204" pitchFamily="49" charset="-128"/>
              </a:rPr>
              <a:t>2</a:t>
            </a:r>
            <a:r>
              <a:rPr lang="ja-JP" altLang="en-US" dirty="0">
                <a:latin typeface="ＭＳ ゴシック" panose="020B0609070205080204" pitchFamily="49" charset="-128"/>
                <a:ea typeface="ＭＳ ゴシック" panose="020B0609070205080204" pitchFamily="49" charset="-128"/>
              </a:rPr>
              <a:t>　スキーは回さない</a:t>
            </a:r>
            <a:endParaRPr lang="en-US" altLang="ja-JP" dirty="0">
              <a:latin typeface="ＭＳ ゴシック" panose="020B0609070205080204" pitchFamily="49" charset="-128"/>
              <a:ea typeface="ＭＳ ゴシック" panose="020B0609070205080204" pitchFamily="49" charset="-128"/>
            </a:endParaRPr>
          </a:p>
          <a:p>
            <a:pPr marL="0" indent="0">
              <a:buNone/>
            </a:pPr>
            <a:r>
              <a:rPr lang="ja-JP" altLang="en-US" dirty="0">
                <a:latin typeface="ＭＳ ゴシック" panose="020B0609070205080204" pitchFamily="49" charset="-128"/>
                <a:ea typeface="ＭＳ ゴシック" panose="020B0609070205080204" pitchFamily="49" charset="-128"/>
              </a:rPr>
              <a:t>　（今のスキーは回さなくても回ってくれる）</a:t>
            </a:r>
            <a:endParaRPr lang="en-US" altLang="ja-JP" dirty="0">
              <a:latin typeface="ＭＳ ゴシック" panose="020B0609070205080204" pitchFamily="49" charset="-128"/>
              <a:ea typeface="ＭＳ ゴシック" panose="020B0609070205080204" pitchFamily="49" charset="-128"/>
            </a:endParaRPr>
          </a:p>
          <a:p>
            <a:pPr marL="0" indent="0">
              <a:buNone/>
            </a:pPr>
            <a:r>
              <a:rPr lang="en-US" altLang="ja-JP" dirty="0">
                <a:latin typeface="ＭＳ ゴシック" panose="020B0609070205080204" pitchFamily="49" charset="-128"/>
                <a:ea typeface="ＭＳ ゴシック" panose="020B0609070205080204" pitchFamily="49" charset="-128"/>
              </a:rPr>
              <a:t>3</a:t>
            </a:r>
            <a:r>
              <a:rPr lang="ja-JP" altLang="en-US" dirty="0">
                <a:latin typeface="ＭＳ ゴシック" panose="020B0609070205080204" pitchFamily="49" charset="-128"/>
                <a:ea typeface="ＭＳ ゴシック" panose="020B0609070205080204" pitchFamily="49" charset="-128"/>
              </a:rPr>
              <a:t>　スキーは外側に押し出す</a:t>
            </a:r>
            <a:r>
              <a:rPr lang="en-US" altLang="ja-JP" dirty="0">
                <a:latin typeface="ＭＳ ゴシック" panose="020B0609070205080204" pitchFamily="49" charset="-128"/>
                <a:ea typeface="ＭＳ ゴシック" panose="020B0609070205080204" pitchFamily="49" charset="-128"/>
              </a:rPr>
              <a:t>…</a:t>
            </a:r>
          </a:p>
          <a:p>
            <a:pPr marL="0" indent="0">
              <a:buNone/>
            </a:pPr>
            <a:r>
              <a:rPr lang="ja-JP" altLang="en-US" dirty="0">
                <a:latin typeface="ＭＳ ゴシック" panose="020B0609070205080204" pitchFamily="49" charset="-128"/>
                <a:ea typeface="ＭＳ ゴシック" panose="020B0609070205080204" pitchFamily="49" charset="-128"/>
              </a:rPr>
              <a:t>　　　　　　　　　　　スキーを撓ませる</a:t>
            </a:r>
            <a:endParaRPr lang="en-US" altLang="ja-JP" dirty="0">
              <a:latin typeface="ＭＳ ゴシック" panose="020B0609070205080204" pitchFamily="49" charset="-128"/>
              <a:ea typeface="ＭＳ ゴシック" panose="020B0609070205080204" pitchFamily="49" charset="-128"/>
            </a:endParaRPr>
          </a:p>
          <a:p>
            <a:pPr marL="0" indent="0">
              <a:buNone/>
            </a:pPr>
            <a:r>
              <a:rPr lang="en-US" altLang="ja-JP" dirty="0">
                <a:latin typeface="ＭＳ ゴシック" panose="020B0609070205080204" pitchFamily="49" charset="-128"/>
                <a:ea typeface="ＭＳ ゴシック" panose="020B0609070205080204" pitchFamily="49" charset="-128"/>
              </a:rPr>
              <a:t>4</a:t>
            </a:r>
            <a:r>
              <a:rPr kumimoji="1" lang="ja-JP" altLang="en-US" dirty="0">
                <a:latin typeface="ＭＳ ゴシック" panose="020B0609070205080204" pitchFamily="49" charset="-128"/>
                <a:ea typeface="ＭＳ ゴシック" panose="020B0609070205080204" pitchFamily="49" charset="-128"/>
              </a:rPr>
              <a:t>　プルークのスタンスを保つ</a:t>
            </a:r>
            <a:endParaRPr kumimoji="1" lang="en-US" altLang="ja-JP" dirty="0">
              <a:latin typeface="ＭＳ ゴシック" panose="020B0609070205080204" pitchFamily="49" charset="-128"/>
              <a:ea typeface="ＭＳ ゴシック" panose="020B0609070205080204" pitchFamily="49" charset="-128"/>
            </a:endParaRPr>
          </a:p>
          <a:p>
            <a:pPr marL="0" indent="0">
              <a:buNone/>
            </a:pPr>
            <a:r>
              <a:rPr lang="ja-JP" altLang="en-US" dirty="0">
                <a:latin typeface="ＭＳ ゴシック" panose="020B0609070205080204" pitchFamily="49" charset="-128"/>
                <a:ea typeface="ＭＳ ゴシック" panose="020B0609070205080204" pitchFamily="49" charset="-128"/>
              </a:rPr>
              <a:t>　　（パラレルターンの次元でも）</a:t>
            </a:r>
            <a:endParaRPr lang="en-US" altLang="ja-JP" dirty="0">
              <a:latin typeface="ＭＳ ゴシック" panose="020B0609070205080204" pitchFamily="49" charset="-128"/>
              <a:ea typeface="ＭＳ ゴシック" panose="020B0609070205080204" pitchFamily="49" charset="-128"/>
            </a:endParaRPr>
          </a:p>
          <a:p>
            <a:pPr marL="0" indent="0">
              <a:buNone/>
            </a:pPr>
            <a:r>
              <a:rPr kumimoji="1" lang="en-US" altLang="ja-JP" dirty="0">
                <a:latin typeface="ＭＳ ゴシック" panose="020B0609070205080204" pitchFamily="49" charset="-128"/>
                <a:ea typeface="ＭＳ ゴシック" panose="020B0609070205080204" pitchFamily="49" charset="-128"/>
              </a:rPr>
              <a:t>5</a:t>
            </a:r>
            <a:r>
              <a:rPr kumimoji="1" lang="ja-JP" altLang="en-US" dirty="0">
                <a:latin typeface="ＭＳ ゴシック" panose="020B0609070205080204" pitchFamily="49" charset="-128"/>
                <a:ea typeface="ＭＳ ゴシック" panose="020B0609070205080204" pitchFamily="49" charset="-128"/>
              </a:rPr>
              <a:t>　外向傾姿勢を崩さない</a:t>
            </a:r>
            <a:endParaRPr kumimoji="1" lang="en-US" altLang="ja-JP" dirty="0">
              <a:latin typeface="ＭＳ ゴシック" panose="020B0609070205080204" pitchFamily="49" charset="-128"/>
              <a:ea typeface="ＭＳ ゴシック" panose="020B0609070205080204" pitchFamily="49" charset="-128"/>
            </a:endParaRPr>
          </a:p>
          <a:p>
            <a:endParaRPr kumimoji="1" lang="ja-JP" altLang="en-US" sz="3600" dirty="0"/>
          </a:p>
        </p:txBody>
      </p:sp>
      <p:pic>
        <p:nvPicPr>
          <p:cNvPr id="5" name="図 4">
            <a:extLst>
              <a:ext uri="{FF2B5EF4-FFF2-40B4-BE49-F238E27FC236}">
                <a16:creationId xmlns:a16="http://schemas.microsoft.com/office/drawing/2014/main" id="{C17DF699-A64A-4967-A503-EE36689908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98207" y="2063449"/>
            <a:ext cx="4009094" cy="3429000"/>
          </a:xfrm>
          <a:prstGeom prst="rect">
            <a:avLst/>
          </a:prstGeom>
        </p:spPr>
      </p:pic>
    </p:spTree>
    <p:extLst>
      <p:ext uri="{BB962C8B-B14F-4D97-AF65-F5344CB8AC3E}">
        <p14:creationId xmlns:p14="http://schemas.microsoft.com/office/powerpoint/2010/main" val="3450316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1000"/>
                                        <p:tgtEl>
                                          <p:spTgt spid="3">
                                            <p:txEl>
                                              <p:pRg st="2" end="2"/>
                                            </p:txEl>
                                          </p:spTgt>
                                        </p:tgtEl>
                                      </p:cBhvr>
                                    </p:animEffect>
                                    <p:anim calcmode="lin" valueType="num">
                                      <p:cBhvr>
                                        <p:cTn id="2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fade">
                                      <p:cBhvr>
                                        <p:cTn id="37" dur="1000"/>
                                        <p:tgtEl>
                                          <p:spTgt spid="3">
                                            <p:txEl>
                                              <p:pRg st="4" end="4"/>
                                            </p:txEl>
                                          </p:spTgt>
                                        </p:tgtEl>
                                      </p:cBhvr>
                                    </p:animEffect>
                                    <p:anim calcmode="lin" valueType="num">
                                      <p:cBhvr>
                                        <p:cTn id="3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additive="base">
                                        <p:cTn id="4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nodeType="clickEffect">
                                  <p:stCondLst>
                                    <p:cond delay="0"/>
                                  </p:stCondLst>
                                  <p:childTnLst>
                                    <p:set>
                                      <p:cBhvr>
                                        <p:cTn id="49" dur="1" fill="hold">
                                          <p:stCondLst>
                                            <p:cond delay="0"/>
                                          </p:stCondLst>
                                        </p:cTn>
                                        <p:tgtEl>
                                          <p:spTgt spid="3">
                                            <p:txEl>
                                              <p:pRg st="6" end="6"/>
                                            </p:txEl>
                                          </p:spTgt>
                                        </p:tgtEl>
                                        <p:attrNameLst>
                                          <p:attrName>style.visibility</p:attrName>
                                        </p:attrNameLst>
                                      </p:cBhvr>
                                      <p:to>
                                        <p:strVal val="visible"/>
                                      </p:to>
                                    </p:set>
                                    <p:animEffect transition="in" filter="fade">
                                      <p:cBhvr>
                                        <p:cTn id="50" dur="1000"/>
                                        <p:tgtEl>
                                          <p:spTgt spid="3">
                                            <p:txEl>
                                              <p:pRg st="6" end="6"/>
                                            </p:txEl>
                                          </p:spTgt>
                                        </p:tgtEl>
                                      </p:cBhvr>
                                    </p:animEffect>
                                    <p:anim calcmode="lin" valueType="num">
                                      <p:cBhvr>
                                        <p:cTn id="51"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2"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nodeType="clickEffect">
                                  <p:stCondLst>
                                    <p:cond delay="0"/>
                                  </p:stCondLst>
                                  <p:childTnLst>
                                    <p:set>
                                      <p:cBhvr>
                                        <p:cTn id="56" dur="1" fill="hold">
                                          <p:stCondLst>
                                            <p:cond delay="0"/>
                                          </p:stCondLst>
                                        </p:cTn>
                                        <p:tgtEl>
                                          <p:spTgt spid="3">
                                            <p:txEl>
                                              <p:pRg st="7" end="7"/>
                                            </p:txEl>
                                          </p:spTgt>
                                        </p:tgtEl>
                                        <p:attrNameLst>
                                          <p:attrName>style.visibility</p:attrName>
                                        </p:attrNameLst>
                                      </p:cBhvr>
                                      <p:to>
                                        <p:strVal val="visible"/>
                                      </p:to>
                                    </p:set>
                                    <p:anim calcmode="lin" valueType="num">
                                      <p:cBhvr additive="base">
                                        <p:cTn id="5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665C78C-E91A-43D3-B878-74E709C50A77}"/>
              </a:ext>
            </a:extLst>
          </p:cNvPr>
          <p:cNvSpPr>
            <a:spLocks noGrp="1"/>
          </p:cNvSpPr>
          <p:nvPr>
            <p:ph type="title"/>
          </p:nvPr>
        </p:nvSpPr>
        <p:spPr>
          <a:xfrm>
            <a:off x="276237" y="92228"/>
            <a:ext cx="10515600" cy="1325563"/>
          </a:xfrm>
        </p:spPr>
        <p:txBody>
          <a:bodyPr>
            <a:normAutofit/>
          </a:bodyPr>
          <a:lstStyle/>
          <a:p>
            <a:r>
              <a:rPr lang="ja-JP" altLang="en-US" sz="4000" dirty="0">
                <a:latin typeface="ＭＳ ゴシック" panose="020B0609070205080204" pitchFamily="49" charset="-128"/>
                <a:ea typeface="ＭＳ ゴシック" panose="020B0609070205080204" pitchFamily="49" charset="-128"/>
              </a:rPr>
              <a:t>その前に直してもらいたいこと</a:t>
            </a:r>
            <a:endParaRPr kumimoji="1" lang="ja-JP" altLang="en-US" sz="4000" dirty="0">
              <a:latin typeface="ＭＳ ゴシック" panose="020B0609070205080204" pitchFamily="49" charset="-128"/>
              <a:ea typeface="ＭＳ ゴシック" panose="020B0609070205080204" pitchFamily="49" charset="-128"/>
            </a:endParaRPr>
          </a:p>
        </p:txBody>
      </p:sp>
      <p:sp>
        <p:nvSpPr>
          <p:cNvPr id="3" name="コンテンツ プレースホルダー 2">
            <a:extLst>
              <a:ext uri="{FF2B5EF4-FFF2-40B4-BE49-F238E27FC236}">
                <a16:creationId xmlns:a16="http://schemas.microsoft.com/office/drawing/2014/main" id="{FD9C7882-1616-4C8B-B10B-32BFCB268059}"/>
              </a:ext>
            </a:extLst>
          </p:cNvPr>
          <p:cNvSpPr>
            <a:spLocks noGrp="1"/>
          </p:cNvSpPr>
          <p:nvPr>
            <p:ph idx="1"/>
          </p:nvPr>
        </p:nvSpPr>
        <p:spPr>
          <a:xfrm>
            <a:off x="179109" y="1671835"/>
            <a:ext cx="11434713" cy="4926928"/>
          </a:xfrm>
        </p:spPr>
        <p:txBody>
          <a:bodyPr>
            <a:normAutofit fontScale="25000" lnSpcReduction="20000"/>
          </a:bodyPr>
          <a:lstStyle/>
          <a:p>
            <a:pPr marL="0" indent="0">
              <a:buNone/>
            </a:pPr>
            <a:r>
              <a:rPr kumimoji="1" lang="en-US" altLang="ja-JP" sz="11200" dirty="0">
                <a:latin typeface="ＭＳ ゴシック" panose="020B0609070205080204" pitchFamily="49" charset="-128"/>
                <a:ea typeface="ＭＳ ゴシック" panose="020B0609070205080204" pitchFamily="49" charset="-128"/>
              </a:rPr>
              <a:t>1</a:t>
            </a:r>
            <a:r>
              <a:rPr kumimoji="1" lang="ja-JP" altLang="en-US" sz="11200" dirty="0">
                <a:latin typeface="ＭＳ ゴシック" panose="020B0609070205080204" pitchFamily="49" charset="-128"/>
                <a:ea typeface="ＭＳ ゴシック" panose="020B0609070205080204" pitchFamily="49" charset="-128"/>
              </a:rPr>
              <a:t>　抜重技術からの脱却</a:t>
            </a:r>
            <a:endParaRPr kumimoji="1" lang="en-US" altLang="ja-JP" sz="11200" dirty="0">
              <a:latin typeface="ＭＳ ゴシック" panose="020B0609070205080204" pitchFamily="49" charset="-128"/>
              <a:ea typeface="ＭＳ ゴシック" panose="020B0609070205080204" pitchFamily="49" charset="-128"/>
            </a:endParaRPr>
          </a:p>
          <a:p>
            <a:pPr marL="0" indent="0">
              <a:buNone/>
            </a:pPr>
            <a:r>
              <a:rPr kumimoji="1" lang="ja-JP" altLang="en-US" sz="11200" dirty="0">
                <a:latin typeface="ＭＳ ゴシック" panose="020B0609070205080204" pitchFamily="49" charset="-128"/>
                <a:ea typeface="ＭＳ ゴシック" panose="020B0609070205080204" pitchFamily="49" charset="-128"/>
              </a:rPr>
              <a:t>　　抜重を伴う技術は乗り遅れにつながり、</a:t>
            </a:r>
            <a:endParaRPr kumimoji="1" lang="en-US" altLang="ja-JP" sz="11200" dirty="0">
              <a:latin typeface="ＭＳ ゴシック" panose="020B0609070205080204" pitchFamily="49" charset="-128"/>
              <a:ea typeface="ＭＳ ゴシック" panose="020B0609070205080204" pitchFamily="49" charset="-128"/>
            </a:endParaRPr>
          </a:p>
          <a:p>
            <a:pPr marL="0" indent="0">
              <a:buNone/>
            </a:pPr>
            <a:r>
              <a:rPr lang="ja-JP" altLang="en-US" sz="11200" dirty="0">
                <a:latin typeface="ＭＳ ゴシック" panose="020B0609070205080204" pitchFamily="49" charset="-128"/>
                <a:ea typeface="ＭＳ ゴシック" panose="020B0609070205080204" pitchFamily="49" charset="-128"/>
              </a:rPr>
              <a:t>　</a:t>
            </a:r>
            <a:r>
              <a:rPr kumimoji="1" lang="ja-JP" altLang="en-US" sz="11200" dirty="0">
                <a:latin typeface="ＭＳ ゴシック" panose="020B0609070205080204" pitchFamily="49" charset="-128"/>
                <a:ea typeface="ＭＳ ゴシック" panose="020B0609070205080204" pitchFamily="49" charset="-128"/>
              </a:rPr>
              <a:t>ターン前半の外側への捉えができなくなりやすい</a:t>
            </a:r>
            <a:endParaRPr kumimoji="1" lang="en-US" altLang="ja-JP" sz="11200" dirty="0">
              <a:latin typeface="ＭＳ ゴシック" panose="020B0609070205080204" pitchFamily="49" charset="-128"/>
              <a:ea typeface="ＭＳ ゴシック" panose="020B0609070205080204" pitchFamily="49" charset="-128"/>
            </a:endParaRPr>
          </a:p>
          <a:p>
            <a:pPr marL="0" indent="0">
              <a:buNone/>
            </a:pPr>
            <a:r>
              <a:rPr lang="ja-JP" altLang="en-US" sz="11200" dirty="0">
                <a:latin typeface="ＭＳ ゴシック" panose="020B0609070205080204" pitchFamily="49" charset="-128"/>
                <a:ea typeface="ＭＳ ゴシック" panose="020B0609070205080204" pitchFamily="49" charset="-128"/>
              </a:rPr>
              <a:t>　　そのためには</a:t>
            </a:r>
            <a:endParaRPr kumimoji="1" lang="en-US" altLang="ja-JP" sz="11200" dirty="0">
              <a:latin typeface="ＭＳ ゴシック" panose="020B0609070205080204" pitchFamily="49" charset="-128"/>
              <a:ea typeface="ＭＳ ゴシック" panose="020B0609070205080204" pitchFamily="49" charset="-128"/>
            </a:endParaRPr>
          </a:p>
          <a:p>
            <a:pPr marL="0" indent="0">
              <a:buNone/>
            </a:pPr>
            <a:r>
              <a:rPr kumimoji="1" lang="ja-JP" altLang="en-US" sz="11200" dirty="0">
                <a:latin typeface="ＭＳ ゴシック" panose="020B0609070205080204" pitchFamily="49" charset="-128"/>
                <a:ea typeface="ＭＳ ゴシック" panose="020B0609070205080204" pitchFamily="49" charset="-128"/>
              </a:rPr>
              <a:t>　　ターンの終わりで膝を曲げ込まない</a:t>
            </a:r>
            <a:endParaRPr kumimoji="1" lang="en-US" altLang="ja-JP" sz="11200" dirty="0">
              <a:latin typeface="ＭＳ ゴシック" panose="020B0609070205080204" pitchFamily="49" charset="-128"/>
              <a:ea typeface="ＭＳ ゴシック" panose="020B0609070205080204" pitchFamily="49" charset="-128"/>
            </a:endParaRPr>
          </a:p>
          <a:p>
            <a:pPr marL="0" indent="0">
              <a:buNone/>
            </a:pPr>
            <a:r>
              <a:rPr lang="ja-JP" altLang="en-US" sz="11200" dirty="0">
                <a:latin typeface="ＭＳ ゴシック" panose="020B0609070205080204" pitchFamily="49" charset="-128"/>
                <a:ea typeface="ＭＳ ゴシック" panose="020B0609070205080204" pitchFamily="49" charset="-128"/>
              </a:rPr>
              <a:t>　　膝を曲げる行為は抜重につながりやすい</a:t>
            </a:r>
            <a:endParaRPr lang="en-US" altLang="ja-JP" sz="11200" dirty="0">
              <a:latin typeface="ＭＳ ゴシック" panose="020B0609070205080204" pitchFamily="49" charset="-128"/>
              <a:ea typeface="ＭＳ ゴシック" panose="020B0609070205080204" pitchFamily="49" charset="-128"/>
            </a:endParaRPr>
          </a:p>
          <a:p>
            <a:pPr marL="0" indent="0">
              <a:buNone/>
            </a:pPr>
            <a:r>
              <a:rPr kumimoji="1" lang="ja-JP" altLang="en-US" sz="11200" dirty="0">
                <a:latin typeface="ＭＳ ゴシック" panose="020B0609070205080204" pitchFamily="49" charset="-128"/>
                <a:ea typeface="ＭＳ ゴシック" panose="020B0609070205080204" pitchFamily="49" charset="-128"/>
              </a:rPr>
              <a:t>　　（脚を突っ張りながら曲げこまれるのはＯＫ）</a:t>
            </a:r>
            <a:endParaRPr kumimoji="1" lang="en-US" altLang="ja-JP" sz="11200" dirty="0">
              <a:latin typeface="ＭＳ ゴシック" panose="020B0609070205080204" pitchFamily="49" charset="-128"/>
              <a:ea typeface="ＭＳ ゴシック" panose="020B0609070205080204" pitchFamily="49" charset="-128"/>
            </a:endParaRPr>
          </a:p>
          <a:p>
            <a:pPr marL="0" indent="0">
              <a:buNone/>
            </a:pPr>
            <a:r>
              <a:rPr kumimoji="1" lang="en-US" altLang="ja-JP" sz="11200" dirty="0">
                <a:latin typeface="ＭＳ ゴシック" panose="020B0609070205080204" pitchFamily="49" charset="-128"/>
                <a:ea typeface="ＭＳ ゴシック" panose="020B0609070205080204" pitchFamily="49" charset="-128"/>
              </a:rPr>
              <a:t>2</a:t>
            </a:r>
            <a:r>
              <a:rPr kumimoji="1" lang="ja-JP" altLang="en-US" sz="11200" dirty="0">
                <a:latin typeface="ＭＳ ゴシック" panose="020B0609070205080204" pitchFamily="49" charset="-128"/>
                <a:ea typeface="ＭＳ ゴシック" panose="020B0609070205080204" pitchFamily="49" charset="-128"/>
              </a:rPr>
              <a:t>　腰落ち姿勢のまま次のターンに入らない</a:t>
            </a:r>
            <a:endParaRPr kumimoji="1" lang="en-US" altLang="ja-JP" sz="11200" dirty="0">
              <a:latin typeface="ＭＳ ゴシック" panose="020B0609070205080204" pitchFamily="49" charset="-128"/>
              <a:ea typeface="ＭＳ ゴシック" panose="020B0609070205080204" pitchFamily="49" charset="-128"/>
            </a:endParaRPr>
          </a:p>
          <a:p>
            <a:pPr marL="0" indent="0">
              <a:buNone/>
            </a:pPr>
            <a:r>
              <a:rPr kumimoji="1" lang="ja-JP" altLang="en-US" sz="11200" dirty="0">
                <a:latin typeface="ＭＳ ゴシック" panose="020B0609070205080204" pitchFamily="49" charset="-128"/>
                <a:ea typeface="ＭＳ ゴシック" panose="020B0609070205080204" pitchFamily="49" charset="-128"/>
              </a:rPr>
              <a:t>　　腰落ち姿勢は怪我につながりやすい</a:t>
            </a:r>
            <a:endParaRPr kumimoji="1" lang="en-US" altLang="ja-JP" sz="11200" dirty="0">
              <a:latin typeface="ＭＳ ゴシック" panose="020B0609070205080204" pitchFamily="49" charset="-128"/>
              <a:ea typeface="ＭＳ ゴシック" panose="020B0609070205080204" pitchFamily="49" charset="-128"/>
            </a:endParaRPr>
          </a:p>
          <a:p>
            <a:pPr marL="0" indent="0">
              <a:buNone/>
            </a:pPr>
            <a:r>
              <a:rPr kumimoji="1" lang="en-US" altLang="ja-JP" sz="11200" dirty="0">
                <a:latin typeface="ＭＳ ゴシック" panose="020B0609070205080204" pitchFamily="49" charset="-128"/>
                <a:ea typeface="ＭＳ ゴシック" panose="020B0609070205080204" pitchFamily="49" charset="-128"/>
              </a:rPr>
              <a:t>3</a:t>
            </a:r>
            <a:r>
              <a:rPr kumimoji="1" lang="ja-JP" altLang="en-US" sz="11200" dirty="0">
                <a:latin typeface="ＭＳ ゴシック" panose="020B0609070205080204" pitchFamily="49" charset="-128"/>
                <a:ea typeface="ＭＳ ゴシック" panose="020B0609070205080204" pitchFamily="49" charset="-128"/>
              </a:rPr>
              <a:t>　内倒したままターンを終わらせない</a:t>
            </a:r>
            <a:endParaRPr kumimoji="1" lang="en-US" altLang="ja-JP" sz="11200" dirty="0">
              <a:latin typeface="ＭＳ ゴシック" panose="020B0609070205080204" pitchFamily="49" charset="-128"/>
              <a:ea typeface="ＭＳ ゴシック" panose="020B0609070205080204" pitchFamily="49" charset="-128"/>
            </a:endParaRPr>
          </a:p>
          <a:p>
            <a:pPr marL="0" indent="0">
              <a:buNone/>
            </a:pPr>
            <a:r>
              <a:rPr kumimoji="1" lang="ja-JP" altLang="en-US" dirty="0"/>
              <a:t>　　</a:t>
            </a:r>
            <a:endParaRPr kumimoji="1" lang="en-US" altLang="ja-JP" dirty="0"/>
          </a:p>
          <a:p>
            <a:pPr marL="0" indent="0">
              <a:buNone/>
            </a:pPr>
            <a:r>
              <a:rPr lang="ja-JP" altLang="en-US" dirty="0"/>
              <a:t>　　</a:t>
            </a:r>
            <a:endParaRPr kumimoji="1" lang="ja-JP" altLang="en-US" dirty="0"/>
          </a:p>
        </p:txBody>
      </p:sp>
      <p:pic>
        <p:nvPicPr>
          <p:cNvPr id="5" name="図 4">
            <a:extLst>
              <a:ext uri="{FF2B5EF4-FFF2-40B4-BE49-F238E27FC236}">
                <a16:creationId xmlns:a16="http://schemas.microsoft.com/office/drawing/2014/main" id="{FCBB1A46-6D8E-46EA-8E72-238CED9501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87892" y="92228"/>
            <a:ext cx="2147208" cy="2193551"/>
          </a:xfrm>
          <a:prstGeom prst="rect">
            <a:avLst/>
          </a:prstGeom>
        </p:spPr>
      </p:pic>
      <p:pic>
        <p:nvPicPr>
          <p:cNvPr id="7" name="図 6">
            <a:extLst>
              <a:ext uri="{FF2B5EF4-FFF2-40B4-BE49-F238E27FC236}">
                <a16:creationId xmlns:a16="http://schemas.microsoft.com/office/drawing/2014/main" id="{9523D4CD-2142-4B3A-91BC-FE8045C8912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46469" y="649599"/>
            <a:ext cx="2171879" cy="1809282"/>
          </a:xfrm>
          <a:prstGeom prst="rect">
            <a:avLst/>
          </a:prstGeom>
        </p:spPr>
      </p:pic>
      <p:pic>
        <p:nvPicPr>
          <p:cNvPr id="9" name="図 8">
            <a:extLst>
              <a:ext uri="{FF2B5EF4-FFF2-40B4-BE49-F238E27FC236}">
                <a16:creationId xmlns:a16="http://schemas.microsoft.com/office/drawing/2014/main" id="{69A9E0E9-7527-46D5-8803-BABE672068A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67423" y="2458880"/>
            <a:ext cx="2224577" cy="2428382"/>
          </a:xfrm>
          <a:prstGeom prst="rect">
            <a:avLst/>
          </a:prstGeom>
        </p:spPr>
      </p:pic>
      <p:pic>
        <p:nvPicPr>
          <p:cNvPr id="11" name="図 10">
            <a:extLst>
              <a:ext uri="{FF2B5EF4-FFF2-40B4-BE49-F238E27FC236}">
                <a16:creationId xmlns:a16="http://schemas.microsoft.com/office/drawing/2014/main" id="{B7729318-157E-4C86-B677-812A1167642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61496" y="4887262"/>
            <a:ext cx="3065929" cy="2581835"/>
          </a:xfrm>
          <a:prstGeom prst="rect">
            <a:avLst/>
          </a:prstGeom>
        </p:spPr>
      </p:pic>
    </p:spTree>
    <p:extLst>
      <p:ext uri="{BB962C8B-B14F-4D97-AF65-F5344CB8AC3E}">
        <p14:creationId xmlns:p14="http://schemas.microsoft.com/office/powerpoint/2010/main" val="2684750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ircle(in)">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par>
                                <p:cTn id="18" presetID="22" presetClass="entr" presetSubtype="4" fill="hold"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wipe(down)">
                                      <p:cBhvr>
                                        <p:cTn id="20" dur="500"/>
                                        <p:tgtEl>
                                          <p:spTgt spid="3">
                                            <p:txEl>
                                              <p:pRg st="2" end="2"/>
                                            </p:txEl>
                                          </p:spTgt>
                                        </p:tgtEl>
                                      </p:cBhvr>
                                    </p:animEffect>
                                  </p:childTnLst>
                                </p:cTn>
                              </p:par>
                              <p:par>
                                <p:cTn id="21" presetID="22" presetClass="entr" presetSubtype="4"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wipe(down)">
                                      <p:cBhvr>
                                        <p:cTn id="23" dur="500"/>
                                        <p:tgtEl>
                                          <p:spTgt spid="3">
                                            <p:txEl>
                                              <p:pRg st="3" end="3"/>
                                            </p:txEl>
                                          </p:spTgt>
                                        </p:tgtEl>
                                      </p:cBhvr>
                                    </p:animEffect>
                                  </p:childTnLst>
                                </p:cTn>
                              </p:par>
                              <p:par>
                                <p:cTn id="24" presetID="22" presetClass="entr" presetSubtype="4" fill="hold" nodeType="with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wipe(down)">
                                      <p:cBhvr>
                                        <p:cTn id="26" dur="500"/>
                                        <p:tgtEl>
                                          <p:spTgt spid="3">
                                            <p:txEl>
                                              <p:pRg st="4" end="4"/>
                                            </p:txEl>
                                          </p:spTgt>
                                        </p:tgtEl>
                                      </p:cBhvr>
                                    </p:animEffect>
                                  </p:childTnLst>
                                </p:cTn>
                              </p:par>
                              <p:par>
                                <p:cTn id="27" presetID="22" presetClass="entr" presetSubtype="4" fill="hold"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wipe(down)">
                                      <p:cBhvr>
                                        <p:cTn id="29" dur="500"/>
                                        <p:tgtEl>
                                          <p:spTgt spid="3">
                                            <p:txEl>
                                              <p:pRg st="5" end="5"/>
                                            </p:txEl>
                                          </p:spTgt>
                                        </p:tgtEl>
                                      </p:cBhvr>
                                    </p:animEffect>
                                  </p:childTnLst>
                                </p:cTn>
                              </p:par>
                              <p:par>
                                <p:cTn id="30" presetID="22" presetClass="entr" presetSubtype="4" fill="hold" nodeType="with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wipe(down)">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wheel(1)">
                                      <p:cBhvr>
                                        <p:cTn id="37" dur="2000"/>
                                        <p:tgtEl>
                                          <p:spTgt spid="7"/>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wipe(down)">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6" presetClass="entr" presetSubtype="16" fill="hold" nodeType="click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circle(in)">
                                      <p:cBhvr>
                                        <p:cTn id="47" dur="2000"/>
                                        <p:tgtEl>
                                          <p:spTgt spid="9"/>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Effect transition="in" filter="wipe(down)">
                                      <p:cBhvr>
                                        <p:cTn id="52" dur="500"/>
                                        <p:tgtEl>
                                          <p:spTgt spid="3">
                                            <p:txEl>
                                              <p:pRg st="8" end="8"/>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nodeType="clickEffect">
                                  <p:stCondLst>
                                    <p:cond delay="0"/>
                                  </p:stCondLst>
                                  <p:childTnLst>
                                    <p:set>
                                      <p:cBhvr>
                                        <p:cTn id="56" dur="1" fill="hold">
                                          <p:stCondLst>
                                            <p:cond delay="0"/>
                                          </p:stCondLst>
                                        </p:cTn>
                                        <p:tgtEl>
                                          <p:spTgt spid="3">
                                            <p:txEl>
                                              <p:pRg st="9" end="9"/>
                                            </p:txEl>
                                          </p:spTgt>
                                        </p:tgtEl>
                                        <p:attrNameLst>
                                          <p:attrName>style.visibility</p:attrName>
                                        </p:attrNameLst>
                                      </p:cBhvr>
                                      <p:to>
                                        <p:strVal val="visible"/>
                                      </p:to>
                                    </p:set>
                                    <p:animEffect transition="in" filter="wipe(down)">
                                      <p:cBhvr>
                                        <p:cTn id="57" dur="500"/>
                                        <p:tgtEl>
                                          <p:spTgt spid="3">
                                            <p:txEl>
                                              <p:pRg st="9" end="9"/>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26" presetClass="entr" presetSubtype="0" fill="hold" nodeType="clickEffect">
                                  <p:stCondLst>
                                    <p:cond delay="0"/>
                                  </p:stCondLst>
                                  <p:childTnLst>
                                    <p:set>
                                      <p:cBhvr>
                                        <p:cTn id="61" dur="1" fill="hold">
                                          <p:stCondLst>
                                            <p:cond delay="0"/>
                                          </p:stCondLst>
                                        </p:cTn>
                                        <p:tgtEl>
                                          <p:spTgt spid="11"/>
                                        </p:tgtEl>
                                        <p:attrNameLst>
                                          <p:attrName>style.visibility</p:attrName>
                                        </p:attrNameLst>
                                      </p:cBhvr>
                                      <p:to>
                                        <p:strVal val="visible"/>
                                      </p:to>
                                    </p:set>
                                    <p:animEffect transition="in" filter="wipe(down)">
                                      <p:cBhvr>
                                        <p:cTn id="62" dur="580">
                                          <p:stCondLst>
                                            <p:cond delay="0"/>
                                          </p:stCondLst>
                                        </p:cTn>
                                        <p:tgtEl>
                                          <p:spTgt spid="11"/>
                                        </p:tgtEl>
                                      </p:cBhvr>
                                    </p:animEffect>
                                    <p:anim calcmode="lin" valueType="num">
                                      <p:cBhvr>
                                        <p:cTn id="63"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64"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65"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66"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67"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68" dur="26">
                                          <p:stCondLst>
                                            <p:cond delay="650"/>
                                          </p:stCondLst>
                                        </p:cTn>
                                        <p:tgtEl>
                                          <p:spTgt spid="11"/>
                                        </p:tgtEl>
                                      </p:cBhvr>
                                      <p:to x="100000" y="60000"/>
                                    </p:animScale>
                                    <p:animScale>
                                      <p:cBhvr>
                                        <p:cTn id="69" dur="166" decel="50000">
                                          <p:stCondLst>
                                            <p:cond delay="676"/>
                                          </p:stCondLst>
                                        </p:cTn>
                                        <p:tgtEl>
                                          <p:spTgt spid="11"/>
                                        </p:tgtEl>
                                      </p:cBhvr>
                                      <p:to x="100000" y="100000"/>
                                    </p:animScale>
                                    <p:animScale>
                                      <p:cBhvr>
                                        <p:cTn id="70" dur="26">
                                          <p:stCondLst>
                                            <p:cond delay="1312"/>
                                          </p:stCondLst>
                                        </p:cTn>
                                        <p:tgtEl>
                                          <p:spTgt spid="11"/>
                                        </p:tgtEl>
                                      </p:cBhvr>
                                      <p:to x="100000" y="80000"/>
                                    </p:animScale>
                                    <p:animScale>
                                      <p:cBhvr>
                                        <p:cTn id="71" dur="166" decel="50000">
                                          <p:stCondLst>
                                            <p:cond delay="1338"/>
                                          </p:stCondLst>
                                        </p:cTn>
                                        <p:tgtEl>
                                          <p:spTgt spid="11"/>
                                        </p:tgtEl>
                                      </p:cBhvr>
                                      <p:to x="100000" y="100000"/>
                                    </p:animScale>
                                    <p:animScale>
                                      <p:cBhvr>
                                        <p:cTn id="72" dur="26">
                                          <p:stCondLst>
                                            <p:cond delay="1642"/>
                                          </p:stCondLst>
                                        </p:cTn>
                                        <p:tgtEl>
                                          <p:spTgt spid="11"/>
                                        </p:tgtEl>
                                      </p:cBhvr>
                                      <p:to x="100000" y="90000"/>
                                    </p:animScale>
                                    <p:animScale>
                                      <p:cBhvr>
                                        <p:cTn id="73" dur="166" decel="50000">
                                          <p:stCondLst>
                                            <p:cond delay="1668"/>
                                          </p:stCondLst>
                                        </p:cTn>
                                        <p:tgtEl>
                                          <p:spTgt spid="11"/>
                                        </p:tgtEl>
                                      </p:cBhvr>
                                      <p:to x="100000" y="100000"/>
                                    </p:animScale>
                                    <p:animScale>
                                      <p:cBhvr>
                                        <p:cTn id="74" dur="26">
                                          <p:stCondLst>
                                            <p:cond delay="1808"/>
                                          </p:stCondLst>
                                        </p:cTn>
                                        <p:tgtEl>
                                          <p:spTgt spid="11"/>
                                        </p:tgtEl>
                                      </p:cBhvr>
                                      <p:to x="100000" y="95000"/>
                                    </p:animScale>
                                    <p:animScale>
                                      <p:cBhvr>
                                        <p:cTn id="75" dur="166" decel="50000">
                                          <p:stCondLst>
                                            <p:cond delay="1834"/>
                                          </p:stCondLst>
                                        </p:cTn>
                                        <p:tgtEl>
                                          <p:spTgt spid="1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B02A0F6-0F4D-49E5-AC4A-9BDED138AD9A}"/>
              </a:ext>
            </a:extLst>
          </p:cNvPr>
          <p:cNvSpPr>
            <a:spLocks noGrp="1"/>
          </p:cNvSpPr>
          <p:nvPr>
            <p:ph type="title"/>
          </p:nvPr>
        </p:nvSpPr>
        <p:spPr/>
        <p:txBody>
          <a:bodyPr>
            <a:normAutofit/>
          </a:bodyPr>
          <a:lstStyle/>
          <a:p>
            <a:r>
              <a:rPr kumimoji="1" lang="ja-JP" altLang="en-US" sz="4000" dirty="0">
                <a:latin typeface="ＭＳ ゴシック" panose="020B0609070205080204" pitchFamily="49" charset="-128"/>
                <a:ea typeface="ＭＳ ゴシック" panose="020B0609070205080204" pitchFamily="49" charset="-128"/>
              </a:rPr>
              <a:t>谷回りターン技術のための</a:t>
            </a:r>
            <a:r>
              <a:rPr kumimoji="1" lang="en-US" altLang="ja-JP" sz="4000" dirty="0">
                <a:latin typeface="ＭＳ ゴシック" panose="020B0609070205080204" pitchFamily="49" charset="-128"/>
                <a:ea typeface="ＭＳ ゴシック" panose="020B0609070205080204" pitchFamily="49" charset="-128"/>
              </a:rPr>
              <a:t>3</a:t>
            </a:r>
            <a:r>
              <a:rPr kumimoji="1" lang="ja-JP" altLang="en-US" sz="4000" dirty="0">
                <a:latin typeface="ＭＳ ゴシック" panose="020B0609070205080204" pitchFamily="49" charset="-128"/>
                <a:ea typeface="ＭＳ ゴシック" panose="020B0609070205080204" pitchFamily="49" charset="-128"/>
              </a:rPr>
              <a:t>つのポイント</a:t>
            </a:r>
          </a:p>
        </p:txBody>
      </p:sp>
      <p:sp>
        <p:nvSpPr>
          <p:cNvPr id="3" name="コンテンツ プレースホルダー 2">
            <a:extLst>
              <a:ext uri="{FF2B5EF4-FFF2-40B4-BE49-F238E27FC236}">
                <a16:creationId xmlns:a16="http://schemas.microsoft.com/office/drawing/2014/main" id="{46E00C02-57F6-4CB4-B213-7D2BAF79FF51}"/>
              </a:ext>
            </a:extLst>
          </p:cNvPr>
          <p:cNvSpPr>
            <a:spLocks noGrp="1"/>
          </p:cNvSpPr>
          <p:nvPr>
            <p:ph idx="1"/>
          </p:nvPr>
        </p:nvSpPr>
        <p:spPr>
          <a:xfrm>
            <a:off x="838199" y="1691322"/>
            <a:ext cx="10508673" cy="5055707"/>
          </a:xfrm>
        </p:spPr>
        <p:txBody>
          <a:bodyPr>
            <a:normAutofit lnSpcReduction="10000"/>
          </a:bodyPr>
          <a:lstStyle/>
          <a:p>
            <a:pPr marL="0" indent="0">
              <a:buNone/>
            </a:pPr>
            <a:r>
              <a:rPr kumimoji="1" lang="ja-JP" altLang="en-US" sz="3600" dirty="0">
                <a:latin typeface="ＭＳ ゴシック" panose="020B0609070205080204" pitchFamily="49" charset="-128"/>
                <a:ea typeface="ＭＳ ゴシック" panose="020B0609070205080204" pitchFamily="49" charset="-128"/>
              </a:rPr>
              <a:t>１　切り替え時にスキーを回さない</a:t>
            </a:r>
            <a:endParaRPr kumimoji="1" lang="en-US" altLang="ja-JP" sz="3600" dirty="0">
              <a:latin typeface="ＭＳ ゴシック" panose="020B0609070205080204" pitchFamily="49" charset="-128"/>
              <a:ea typeface="ＭＳ ゴシック" panose="020B0609070205080204" pitchFamily="49" charset="-128"/>
            </a:endParaRPr>
          </a:p>
          <a:p>
            <a:endParaRPr kumimoji="1" lang="en-US" altLang="ja-JP" sz="3600" dirty="0">
              <a:latin typeface="ＭＳ ゴシック" panose="020B0609070205080204" pitchFamily="49" charset="-128"/>
              <a:ea typeface="ＭＳ ゴシック" panose="020B0609070205080204" pitchFamily="49" charset="-128"/>
            </a:endParaRPr>
          </a:p>
          <a:p>
            <a:pPr marL="0" indent="0">
              <a:buNone/>
            </a:pPr>
            <a:r>
              <a:rPr lang="ja-JP" altLang="en-US" sz="3600" dirty="0">
                <a:latin typeface="ＭＳ ゴシック" panose="020B0609070205080204" pitchFamily="49" charset="-128"/>
                <a:ea typeface="ＭＳ ゴシック" panose="020B0609070205080204" pitchFamily="49" charset="-128"/>
              </a:rPr>
              <a:t>２　切り替え時は外脚（谷脚荷重）を保つ</a:t>
            </a:r>
            <a:endParaRPr lang="en-US" altLang="ja-JP" sz="3600" dirty="0">
              <a:latin typeface="ＭＳ ゴシック" panose="020B0609070205080204" pitchFamily="49" charset="-128"/>
              <a:ea typeface="ＭＳ ゴシック" panose="020B0609070205080204" pitchFamily="49" charset="-128"/>
            </a:endParaRPr>
          </a:p>
          <a:p>
            <a:endParaRPr lang="en-US" altLang="ja-JP" sz="3600" dirty="0">
              <a:latin typeface="ＭＳ ゴシック" panose="020B0609070205080204" pitchFamily="49" charset="-128"/>
              <a:ea typeface="ＭＳ ゴシック" panose="020B0609070205080204" pitchFamily="49" charset="-128"/>
            </a:endParaRPr>
          </a:p>
          <a:p>
            <a:pPr marL="0" indent="0">
              <a:buNone/>
            </a:pPr>
            <a:r>
              <a:rPr kumimoji="1" lang="ja-JP" altLang="en-US" sz="3600" dirty="0">
                <a:latin typeface="ＭＳ ゴシック" panose="020B0609070205080204" pitchFamily="49" charset="-128"/>
                <a:ea typeface="ＭＳ ゴシック" panose="020B0609070205080204" pitchFamily="49" charset="-128"/>
              </a:rPr>
              <a:t>３　次のターンの外スキーインエッジを速く捉え　　　　　　　て外に押し出す</a:t>
            </a:r>
            <a:endParaRPr kumimoji="1" lang="en-US" altLang="ja-JP" sz="3600" dirty="0">
              <a:latin typeface="ＭＳ ゴシック" panose="020B0609070205080204" pitchFamily="49" charset="-128"/>
              <a:ea typeface="ＭＳ ゴシック" panose="020B0609070205080204" pitchFamily="49" charset="-128"/>
            </a:endParaRPr>
          </a:p>
          <a:p>
            <a:pPr marL="0" indent="0">
              <a:buNone/>
            </a:pPr>
            <a:endParaRPr lang="en-US" altLang="ja-JP" sz="3600" dirty="0">
              <a:latin typeface="ＭＳ ゴシック" panose="020B0609070205080204" pitchFamily="49" charset="-128"/>
              <a:ea typeface="ＭＳ ゴシック" panose="020B0609070205080204" pitchFamily="49" charset="-128"/>
            </a:endParaRPr>
          </a:p>
          <a:p>
            <a:pPr marL="0" indent="0">
              <a:buNone/>
            </a:pPr>
            <a:r>
              <a:rPr kumimoji="1" lang="ja-JP" altLang="en-US" sz="3600" dirty="0">
                <a:solidFill>
                  <a:srgbClr val="FF0000"/>
                </a:solidFill>
                <a:latin typeface="ＭＳ ゴシック" panose="020B0609070205080204" pitchFamily="49" charset="-128"/>
                <a:ea typeface="ＭＳ ゴシック" panose="020B0609070205080204" pitchFamily="49" charset="-128"/>
              </a:rPr>
              <a:t>４　外に押し出すには重心の次のターン弧内側</a:t>
            </a:r>
            <a:r>
              <a:rPr lang="ja-JP" altLang="en-US" sz="3600" dirty="0">
                <a:solidFill>
                  <a:srgbClr val="FF0000"/>
                </a:solidFill>
                <a:latin typeface="ＭＳ ゴシック" panose="020B0609070205080204" pitchFamily="49" charset="-128"/>
                <a:ea typeface="ＭＳ ゴシック" panose="020B0609070205080204" pitchFamily="49" charset="-128"/>
              </a:rPr>
              <a:t>への</a:t>
            </a:r>
            <a:r>
              <a:rPr kumimoji="1" lang="ja-JP" altLang="en-US" sz="3600" dirty="0">
                <a:solidFill>
                  <a:srgbClr val="FF0000"/>
                </a:solidFill>
                <a:latin typeface="ＭＳ ゴシック" panose="020B0609070205080204" pitchFamily="49" charset="-128"/>
                <a:ea typeface="ＭＳ ゴシック" panose="020B0609070205080204" pitchFamily="49" charset="-128"/>
              </a:rPr>
              <a:t>移動が不可欠</a:t>
            </a:r>
          </a:p>
        </p:txBody>
      </p:sp>
    </p:spTree>
    <p:extLst>
      <p:ext uri="{BB962C8B-B14F-4D97-AF65-F5344CB8AC3E}">
        <p14:creationId xmlns:p14="http://schemas.microsoft.com/office/powerpoint/2010/main" val="1498760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0107D1A-7BD8-4846-B25A-ED7F3FDE4CAA}"/>
              </a:ext>
            </a:extLst>
          </p:cNvPr>
          <p:cNvSpPr>
            <a:spLocks noGrp="1"/>
          </p:cNvSpPr>
          <p:nvPr>
            <p:ph type="title"/>
          </p:nvPr>
        </p:nvSpPr>
        <p:spPr/>
        <p:txBody>
          <a:bodyPr>
            <a:normAutofit/>
          </a:bodyPr>
          <a:lstStyle/>
          <a:p>
            <a:r>
              <a:rPr kumimoji="1" lang="ja-JP" altLang="en-US" sz="2800" dirty="0"/>
              <a:t>スキー教程の中で関口智之コーチから褒められた技術種目は？</a:t>
            </a:r>
          </a:p>
        </p:txBody>
      </p:sp>
      <p:sp>
        <p:nvSpPr>
          <p:cNvPr id="3" name="コンテンツ プレースホルダー 2">
            <a:extLst>
              <a:ext uri="{FF2B5EF4-FFF2-40B4-BE49-F238E27FC236}">
                <a16:creationId xmlns:a16="http://schemas.microsoft.com/office/drawing/2014/main" id="{5B043A00-3BD4-4B08-B37D-973AD7DE4C53}"/>
              </a:ext>
            </a:extLst>
          </p:cNvPr>
          <p:cNvSpPr>
            <a:spLocks noGrp="1"/>
          </p:cNvSpPr>
          <p:nvPr>
            <p:ph sz="half" idx="1"/>
          </p:nvPr>
        </p:nvSpPr>
        <p:spPr>
          <a:xfrm>
            <a:off x="4101485" y="1783990"/>
            <a:ext cx="7874492" cy="4812119"/>
          </a:xfrm>
        </p:spPr>
        <p:txBody>
          <a:bodyPr>
            <a:normAutofit/>
          </a:bodyPr>
          <a:lstStyle/>
          <a:p>
            <a:pPr marL="0" indent="0">
              <a:buNone/>
            </a:pPr>
            <a:r>
              <a:rPr lang="ja-JP" altLang="en-US" dirty="0"/>
              <a:t>答</a:t>
            </a:r>
            <a:endParaRPr lang="en-US" altLang="ja-JP" dirty="0"/>
          </a:p>
          <a:p>
            <a:pPr marL="0" indent="0">
              <a:buNone/>
            </a:pPr>
            <a:endParaRPr kumimoji="1" lang="en-US" altLang="ja-JP" dirty="0"/>
          </a:p>
          <a:p>
            <a:pPr marL="0" indent="0">
              <a:buNone/>
            </a:pPr>
            <a:r>
              <a:rPr lang="ja-JP" altLang="en-US" dirty="0"/>
              <a:t>　　初歩動作の中の・・・・・・</a:t>
            </a:r>
            <a:r>
              <a:rPr kumimoji="1" lang="ja-JP" altLang="en-US" dirty="0"/>
              <a:t>　　　</a:t>
            </a:r>
            <a:endParaRPr kumimoji="1" lang="en-US" altLang="ja-JP" dirty="0"/>
          </a:p>
          <a:p>
            <a:pPr marL="0" indent="0">
              <a:buNone/>
            </a:pPr>
            <a:r>
              <a:rPr lang="ja-JP" altLang="en-US" dirty="0"/>
              <a:t>　　　　　　　　　　　片脚８の字歩行</a:t>
            </a:r>
            <a:endParaRPr lang="en-US" altLang="ja-JP" dirty="0"/>
          </a:p>
          <a:p>
            <a:pPr marL="0" indent="0">
              <a:buNone/>
            </a:pPr>
            <a:endParaRPr kumimoji="1" lang="en-US" altLang="ja-JP" dirty="0"/>
          </a:p>
          <a:p>
            <a:pPr marL="0" indent="0">
              <a:buNone/>
            </a:pPr>
            <a:r>
              <a:rPr lang="ja-JP" altLang="en-US" dirty="0"/>
              <a:t>　　片脚８の字歩行の中にスキー技術の本質がある</a:t>
            </a:r>
            <a:endParaRPr lang="en-US" altLang="ja-JP" dirty="0"/>
          </a:p>
          <a:p>
            <a:pPr marL="0" indent="0">
              <a:buNone/>
            </a:pPr>
            <a:endParaRPr kumimoji="1" lang="en-US" altLang="ja-JP" dirty="0"/>
          </a:p>
          <a:p>
            <a:pPr marL="0" indent="0">
              <a:buNone/>
            </a:pPr>
            <a:r>
              <a:rPr lang="ja-JP" altLang="en-US" dirty="0"/>
              <a:t>　　　８の字のクロスする部分が答</a:t>
            </a:r>
            <a:endParaRPr kumimoji="1" lang="ja-JP" altLang="en-US" dirty="0"/>
          </a:p>
        </p:txBody>
      </p:sp>
      <p:sp>
        <p:nvSpPr>
          <p:cNvPr id="6" name="コンテンツ プレースホルダー 5">
            <a:extLst>
              <a:ext uri="{FF2B5EF4-FFF2-40B4-BE49-F238E27FC236}">
                <a16:creationId xmlns:a16="http://schemas.microsoft.com/office/drawing/2014/main" id="{BD2BA8AD-988F-4628-B4D6-E5A258E69ECD}"/>
              </a:ext>
            </a:extLst>
          </p:cNvPr>
          <p:cNvSpPr>
            <a:spLocks noGrp="1"/>
          </p:cNvSpPr>
          <p:nvPr>
            <p:ph sz="half" idx="2"/>
          </p:nvPr>
        </p:nvSpPr>
        <p:spPr>
          <a:xfrm>
            <a:off x="920232" y="2964724"/>
            <a:ext cx="2815261" cy="2770255"/>
          </a:xfrm>
        </p:spPr>
        <p:txBody>
          <a:bodyPr>
            <a:normAutofit/>
          </a:bodyPr>
          <a:lstStyle/>
          <a:p>
            <a:endParaRPr kumimoji="1" lang="ja-JP" altLang="en-US" dirty="0"/>
          </a:p>
        </p:txBody>
      </p:sp>
      <p:pic>
        <p:nvPicPr>
          <p:cNvPr id="5" name="図 4">
            <a:extLst>
              <a:ext uri="{FF2B5EF4-FFF2-40B4-BE49-F238E27FC236}">
                <a16:creationId xmlns:a16="http://schemas.microsoft.com/office/drawing/2014/main" id="{2C24D2F8-FF06-4E8D-8CFC-E061E7D3B0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6670" y="3069161"/>
            <a:ext cx="2652052" cy="2561383"/>
          </a:xfrm>
          <a:prstGeom prst="rect">
            <a:avLst/>
          </a:prstGeom>
        </p:spPr>
      </p:pic>
    </p:spTree>
    <p:extLst>
      <p:ext uri="{BB962C8B-B14F-4D97-AF65-F5344CB8AC3E}">
        <p14:creationId xmlns:p14="http://schemas.microsoft.com/office/powerpoint/2010/main" val="999804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1" presetClass="entr" presetSubtype="1"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heel(1)">
                                      <p:cBhvr>
                                        <p:cTn id="16" dur="20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6" presetClass="entr" presetSubtype="16"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circle(in)">
                                      <p:cBhvr>
                                        <p:cTn id="21" dur="2000"/>
                                        <p:tgtEl>
                                          <p:spTgt spid="3">
                                            <p:txEl>
                                              <p:pRg st="3" end="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barn(inVertical)">
                                      <p:cBhvr>
                                        <p:cTn id="26" dur="500"/>
                                        <p:tgtEl>
                                          <p:spTgt spid="3">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p:cTn id="31"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32" dur="500" fill="hold"/>
                                        <p:tgtEl>
                                          <p:spTgt spid="3">
                                            <p:txEl>
                                              <p:pRg st="7" end="7"/>
                                            </p:txEl>
                                          </p:spTgt>
                                        </p:tgtEl>
                                        <p:attrNameLst>
                                          <p:attrName>ppt_h</p:attrName>
                                        </p:attrNameLst>
                                      </p:cBhvr>
                                      <p:tavLst>
                                        <p:tav tm="0">
                                          <p:val>
                                            <p:fltVal val="0"/>
                                          </p:val>
                                        </p:tav>
                                        <p:tav tm="100000">
                                          <p:val>
                                            <p:strVal val="#ppt_h"/>
                                          </p:val>
                                        </p:tav>
                                      </p:tavLst>
                                    </p:anim>
                                    <p:animEffect transition="in" filter="fade">
                                      <p:cBhvr>
                                        <p:cTn id="33"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F8495D4-3DA3-454C-BCE4-6714EF06379A}"/>
              </a:ext>
            </a:extLst>
          </p:cNvPr>
          <p:cNvSpPr>
            <a:spLocks noGrp="1"/>
          </p:cNvSpPr>
          <p:nvPr>
            <p:ph type="title"/>
          </p:nvPr>
        </p:nvSpPr>
        <p:spPr>
          <a:xfrm>
            <a:off x="838199" y="365126"/>
            <a:ext cx="10587087" cy="916920"/>
          </a:xfrm>
        </p:spPr>
        <p:txBody>
          <a:bodyPr>
            <a:normAutofit fontScale="90000"/>
          </a:bodyPr>
          <a:lstStyle/>
          <a:p>
            <a:r>
              <a:rPr kumimoji="1" lang="ja-JP" altLang="en-US" sz="3600" dirty="0"/>
              <a:t>外脚プルークボーゲンからの展開例</a:t>
            </a:r>
            <a:br>
              <a:rPr kumimoji="1" lang="en-US" altLang="ja-JP" sz="3600" dirty="0"/>
            </a:br>
            <a:r>
              <a:rPr kumimoji="1" lang="ja-JP" altLang="en-US" sz="3600" dirty="0"/>
              <a:t>　　　　　　　　　　　　　</a:t>
            </a:r>
            <a:r>
              <a:rPr kumimoji="1" lang="ja-JP" altLang="en-US" sz="2700" dirty="0"/>
              <a:t>今シーズンのカリキュラムをまとめたものです</a:t>
            </a:r>
          </a:p>
        </p:txBody>
      </p:sp>
      <p:sp>
        <p:nvSpPr>
          <p:cNvPr id="3" name="コンテンツ プレースホルダー 2">
            <a:extLst>
              <a:ext uri="{FF2B5EF4-FFF2-40B4-BE49-F238E27FC236}">
                <a16:creationId xmlns:a16="http://schemas.microsoft.com/office/drawing/2014/main" id="{92A152AA-F2B4-4918-8CBA-AAA6ACBC61D1}"/>
              </a:ext>
            </a:extLst>
          </p:cNvPr>
          <p:cNvSpPr>
            <a:spLocks noGrp="1"/>
          </p:cNvSpPr>
          <p:nvPr>
            <p:ph idx="1"/>
          </p:nvPr>
        </p:nvSpPr>
        <p:spPr>
          <a:xfrm>
            <a:off x="221942" y="1473694"/>
            <a:ext cx="11567604" cy="5220070"/>
          </a:xfrm>
        </p:spPr>
        <p:txBody>
          <a:bodyPr>
            <a:normAutofit fontScale="85000" lnSpcReduction="20000"/>
          </a:bodyPr>
          <a:lstStyle/>
          <a:p>
            <a:pPr marL="0" indent="0">
              <a:buNone/>
            </a:pPr>
            <a:r>
              <a:rPr kumimoji="1" lang="en-US" altLang="ja-JP" sz="3100" dirty="0"/>
              <a:t>1</a:t>
            </a:r>
            <a:r>
              <a:rPr kumimoji="1" lang="ja-JP" altLang="en-US" sz="3100" dirty="0"/>
              <a:t>　外スキーの開きだしからＦＬ近くで外脚荷重、ターンの終わりで内脚上げ</a:t>
            </a:r>
            <a:endParaRPr kumimoji="1" lang="en-US" altLang="ja-JP" sz="3100" dirty="0"/>
          </a:p>
          <a:p>
            <a:pPr marL="0" indent="0">
              <a:buNone/>
            </a:pPr>
            <a:r>
              <a:rPr lang="ja-JP" altLang="en-US" sz="3100" dirty="0"/>
              <a:t>２　外スキーの外側への押しずらしから外脚荷重内脚上げ</a:t>
            </a:r>
            <a:endParaRPr lang="en-US" altLang="ja-JP" sz="3100" dirty="0"/>
          </a:p>
          <a:p>
            <a:pPr marL="0" indent="0">
              <a:buNone/>
            </a:pPr>
            <a:r>
              <a:rPr kumimoji="1" lang="ja-JP" altLang="en-US" sz="3100" dirty="0"/>
              <a:t>３　</a:t>
            </a:r>
            <a:r>
              <a:rPr lang="ja-JP" altLang="en-US" sz="3100" dirty="0"/>
              <a:t>内脚上げのタイミングを</a:t>
            </a:r>
            <a:r>
              <a:rPr lang="en-US" altLang="ja-JP" sz="3100" dirty="0"/>
              <a:t>FL</a:t>
            </a:r>
            <a:r>
              <a:rPr lang="ja-JP" altLang="en-US" sz="3100" dirty="0"/>
              <a:t>から</a:t>
            </a:r>
            <a:endParaRPr lang="en-US" altLang="ja-JP" sz="3100" dirty="0"/>
          </a:p>
          <a:p>
            <a:pPr marL="0" indent="0">
              <a:buNone/>
            </a:pPr>
            <a:r>
              <a:rPr kumimoji="1" lang="ja-JP" altLang="en-US" sz="3100" dirty="0"/>
              <a:t>４　内脚上げのタイミングを</a:t>
            </a:r>
            <a:r>
              <a:rPr kumimoji="1" lang="en-US" altLang="ja-JP" sz="3100" dirty="0"/>
              <a:t>FL</a:t>
            </a:r>
            <a:r>
              <a:rPr kumimoji="1" lang="ja-JP" altLang="en-US" sz="3100" dirty="0"/>
              <a:t>手前から</a:t>
            </a:r>
            <a:endParaRPr kumimoji="1" lang="en-US" altLang="ja-JP" sz="3100" dirty="0"/>
          </a:p>
          <a:p>
            <a:pPr marL="0" indent="0">
              <a:buNone/>
            </a:pPr>
            <a:r>
              <a:rPr lang="ja-JP" altLang="en-US" sz="3100" dirty="0"/>
              <a:t>５　</a:t>
            </a:r>
            <a:r>
              <a:rPr lang="en-US" altLang="ja-JP" sz="3100" dirty="0"/>
              <a:t>FL</a:t>
            </a:r>
            <a:r>
              <a:rPr lang="ja-JP" altLang="en-US" sz="3100" dirty="0"/>
              <a:t>で内膝を胸に近づけて外スキーをたわませる</a:t>
            </a:r>
            <a:endParaRPr lang="en-US" altLang="ja-JP" sz="3100" dirty="0"/>
          </a:p>
          <a:p>
            <a:pPr marL="0" indent="0">
              <a:buNone/>
            </a:pPr>
            <a:r>
              <a:rPr lang="ja-JP" altLang="en-US" sz="3100" dirty="0"/>
              <a:t>６　そのためには谷回りターン技術が必要</a:t>
            </a:r>
            <a:endParaRPr lang="en-US" altLang="ja-JP" sz="3100" dirty="0"/>
          </a:p>
          <a:p>
            <a:pPr marL="0" indent="0">
              <a:buNone/>
            </a:pPr>
            <a:r>
              <a:rPr lang="ja-JP" altLang="en-US" sz="3100" dirty="0"/>
              <a:t>７　外脚プルークで山側への捉えを練習</a:t>
            </a:r>
            <a:endParaRPr lang="en-US" altLang="ja-JP" sz="3100" dirty="0"/>
          </a:p>
          <a:p>
            <a:pPr marL="0" indent="0">
              <a:buNone/>
            </a:pPr>
            <a:r>
              <a:rPr lang="ja-JP" altLang="en-US" sz="3100" dirty="0"/>
              <a:t>８　そのためには谷脚荷重で上体の斜め谷側への前傾姿勢が必要</a:t>
            </a:r>
            <a:endParaRPr lang="en-US" altLang="ja-JP" sz="3100" dirty="0"/>
          </a:p>
          <a:p>
            <a:pPr marL="0" indent="0">
              <a:buNone/>
            </a:pPr>
            <a:r>
              <a:rPr lang="ja-JP" altLang="en-US" sz="3100" dirty="0"/>
              <a:t>９　その結果谷スキーは荷重した状態でエッジがフラットに近くなり、ＯＫターンに近　　　い状態となる</a:t>
            </a:r>
            <a:endParaRPr lang="en-US" altLang="ja-JP" sz="3100" dirty="0"/>
          </a:p>
          <a:p>
            <a:pPr marL="0" indent="0">
              <a:buNone/>
            </a:pPr>
            <a:r>
              <a:rPr lang="ja-JP" altLang="en-US" sz="3100" dirty="0"/>
              <a:t>１０　ＯＫターンの完成</a:t>
            </a:r>
            <a:endParaRPr lang="en-US" altLang="ja-JP" sz="3100" dirty="0"/>
          </a:p>
          <a:p>
            <a:pPr marL="0" indent="0">
              <a:buNone/>
            </a:pPr>
            <a:r>
              <a:rPr lang="ja-JP" altLang="en-US" sz="3100" dirty="0"/>
              <a:t>１１　この動作を足裏切り替えに加えることで洗練のパラレルターン完成となる</a:t>
            </a:r>
            <a:endParaRPr lang="en-US" altLang="ja-JP" sz="3100" dirty="0"/>
          </a:p>
          <a:p>
            <a:pPr marL="0" indent="0">
              <a:buNone/>
            </a:pPr>
            <a:r>
              <a:rPr kumimoji="1" lang="ja-JP" altLang="en-US" dirty="0"/>
              <a:t>　　　　</a:t>
            </a:r>
          </a:p>
        </p:txBody>
      </p:sp>
    </p:spTree>
    <p:extLst>
      <p:ext uri="{BB962C8B-B14F-4D97-AF65-F5344CB8AC3E}">
        <p14:creationId xmlns:p14="http://schemas.microsoft.com/office/powerpoint/2010/main" val="163142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par>
                                <p:cTn id="8" presetID="6" presetClass="entr" presetSubtype="16"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ircle(in)">
                                      <p:cBhvr>
                                        <p:cTn id="10" dur="2000"/>
                                        <p:tgtEl>
                                          <p:spTgt spid="3">
                                            <p:txEl>
                                              <p:pRg st="1" end="1"/>
                                            </p:txEl>
                                          </p:spTgt>
                                        </p:tgtEl>
                                      </p:cBhvr>
                                    </p:animEffect>
                                  </p:childTnLst>
                                </p:cTn>
                              </p:par>
                              <p:par>
                                <p:cTn id="11" presetID="6" presetClass="entr" presetSubtype="16"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ircle(in)">
                                      <p:cBhvr>
                                        <p:cTn id="13" dur="2000"/>
                                        <p:tgtEl>
                                          <p:spTgt spid="3">
                                            <p:txEl>
                                              <p:pRg st="2" end="2"/>
                                            </p:txEl>
                                          </p:spTgt>
                                        </p:tgtEl>
                                      </p:cBhvr>
                                    </p:animEffect>
                                  </p:childTnLst>
                                </p:cTn>
                              </p:par>
                              <p:par>
                                <p:cTn id="14" presetID="6" presetClass="entr" presetSubtype="16"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circle(in)">
                                      <p:cBhvr>
                                        <p:cTn id="16" dur="2000"/>
                                        <p:tgtEl>
                                          <p:spTgt spid="3">
                                            <p:txEl>
                                              <p:pRg st="3" end="3"/>
                                            </p:txEl>
                                          </p:spTgt>
                                        </p:tgtEl>
                                      </p:cBhvr>
                                    </p:animEffect>
                                  </p:childTnLst>
                                </p:cTn>
                              </p:par>
                              <p:par>
                                <p:cTn id="17" presetID="6" presetClass="entr" presetSubtype="16"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circle(in)">
                                      <p:cBhvr>
                                        <p:cTn id="19" dur="2000"/>
                                        <p:tgtEl>
                                          <p:spTgt spid="3">
                                            <p:txEl>
                                              <p:pRg st="4" end="4"/>
                                            </p:txEl>
                                          </p:spTgt>
                                        </p:tgtEl>
                                      </p:cBhvr>
                                    </p:animEffect>
                                  </p:childTnLst>
                                </p:cTn>
                              </p:par>
                              <p:par>
                                <p:cTn id="20" presetID="6" presetClass="entr" presetSubtype="16"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circle(in)">
                                      <p:cBhvr>
                                        <p:cTn id="22" dur="2000"/>
                                        <p:tgtEl>
                                          <p:spTgt spid="3">
                                            <p:txEl>
                                              <p:pRg st="5" end="5"/>
                                            </p:txEl>
                                          </p:spTgt>
                                        </p:tgtEl>
                                      </p:cBhvr>
                                    </p:animEffect>
                                  </p:childTnLst>
                                </p:cTn>
                              </p:par>
                              <p:par>
                                <p:cTn id="23" presetID="6" presetClass="entr" presetSubtype="16"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circle(in)">
                                      <p:cBhvr>
                                        <p:cTn id="25" dur="2000"/>
                                        <p:tgtEl>
                                          <p:spTgt spid="3">
                                            <p:txEl>
                                              <p:pRg st="6" end="6"/>
                                            </p:txEl>
                                          </p:spTgt>
                                        </p:tgtEl>
                                      </p:cBhvr>
                                    </p:animEffect>
                                  </p:childTnLst>
                                </p:cTn>
                              </p:par>
                              <p:par>
                                <p:cTn id="26" presetID="6" presetClass="entr" presetSubtype="16" fill="hold"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circle(in)">
                                      <p:cBhvr>
                                        <p:cTn id="28" dur="2000"/>
                                        <p:tgtEl>
                                          <p:spTgt spid="3">
                                            <p:txEl>
                                              <p:pRg st="7" end="7"/>
                                            </p:txEl>
                                          </p:spTgt>
                                        </p:tgtEl>
                                      </p:cBhvr>
                                    </p:animEffect>
                                  </p:childTnLst>
                                </p:cTn>
                              </p:par>
                              <p:par>
                                <p:cTn id="29" presetID="6" presetClass="entr" presetSubtype="16" fill="hold"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circle(in)">
                                      <p:cBhvr>
                                        <p:cTn id="31" dur="2000"/>
                                        <p:tgtEl>
                                          <p:spTgt spid="3">
                                            <p:txEl>
                                              <p:pRg st="8" end="8"/>
                                            </p:txEl>
                                          </p:spTgt>
                                        </p:tgtEl>
                                      </p:cBhvr>
                                    </p:animEffect>
                                  </p:childTnLst>
                                </p:cTn>
                              </p:par>
                              <p:par>
                                <p:cTn id="32" presetID="6" presetClass="entr" presetSubtype="16" fill="hold" nodeType="withEffect">
                                  <p:stCondLst>
                                    <p:cond delay="0"/>
                                  </p:stCondLst>
                                  <p:childTnLst>
                                    <p:set>
                                      <p:cBhvr>
                                        <p:cTn id="33" dur="1" fill="hold">
                                          <p:stCondLst>
                                            <p:cond delay="0"/>
                                          </p:stCondLst>
                                        </p:cTn>
                                        <p:tgtEl>
                                          <p:spTgt spid="3">
                                            <p:txEl>
                                              <p:pRg st="9" end="9"/>
                                            </p:txEl>
                                          </p:spTgt>
                                        </p:tgtEl>
                                        <p:attrNameLst>
                                          <p:attrName>style.visibility</p:attrName>
                                        </p:attrNameLst>
                                      </p:cBhvr>
                                      <p:to>
                                        <p:strVal val="visible"/>
                                      </p:to>
                                    </p:set>
                                    <p:animEffect transition="in" filter="circle(in)">
                                      <p:cBhvr>
                                        <p:cTn id="34" dur="2000"/>
                                        <p:tgtEl>
                                          <p:spTgt spid="3">
                                            <p:txEl>
                                              <p:pRg st="9" end="9"/>
                                            </p:txEl>
                                          </p:spTgt>
                                        </p:tgtEl>
                                      </p:cBhvr>
                                    </p:animEffect>
                                  </p:childTnLst>
                                </p:cTn>
                              </p:par>
                              <p:par>
                                <p:cTn id="35" presetID="6" presetClass="entr" presetSubtype="16" fill="hold" nodeType="with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Effect transition="in" filter="circle(in)">
                                      <p:cBhvr>
                                        <p:cTn id="37" dur="2000"/>
                                        <p:tgtEl>
                                          <p:spTgt spid="3">
                                            <p:txEl>
                                              <p:pRg st="10" end="10"/>
                                            </p:txEl>
                                          </p:spTgt>
                                        </p:tgtEl>
                                      </p:cBhvr>
                                    </p:animEffect>
                                  </p:childTnLst>
                                </p:cTn>
                              </p:par>
                              <p:par>
                                <p:cTn id="38" presetID="6" presetClass="entr" presetSubtype="16" fill="hold" nodeType="withEffect">
                                  <p:stCondLst>
                                    <p:cond delay="0"/>
                                  </p:stCondLst>
                                  <p:childTnLst>
                                    <p:set>
                                      <p:cBhvr>
                                        <p:cTn id="39" dur="1" fill="hold">
                                          <p:stCondLst>
                                            <p:cond delay="0"/>
                                          </p:stCondLst>
                                        </p:cTn>
                                        <p:tgtEl>
                                          <p:spTgt spid="3">
                                            <p:txEl>
                                              <p:pRg st="11" end="11"/>
                                            </p:txEl>
                                          </p:spTgt>
                                        </p:tgtEl>
                                        <p:attrNameLst>
                                          <p:attrName>style.visibility</p:attrName>
                                        </p:attrNameLst>
                                      </p:cBhvr>
                                      <p:to>
                                        <p:strVal val="visible"/>
                                      </p:to>
                                    </p:set>
                                    <p:animEffect transition="in" filter="circle(in)">
                                      <p:cBhvr>
                                        <p:cTn id="40" dur="20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EDBF141-744F-4BF7-AC4F-F2D6BF01DEE5}"/>
              </a:ext>
            </a:extLst>
          </p:cNvPr>
          <p:cNvSpPr>
            <a:spLocks noGrp="1"/>
          </p:cNvSpPr>
          <p:nvPr>
            <p:ph type="title"/>
          </p:nvPr>
        </p:nvSpPr>
        <p:spPr>
          <a:xfrm>
            <a:off x="713913" y="208625"/>
            <a:ext cx="10515600" cy="1325563"/>
          </a:xfrm>
        </p:spPr>
        <p:txBody>
          <a:bodyPr/>
          <a:lstStyle/>
          <a:p>
            <a:r>
              <a:rPr kumimoji="1" lang="ja-JP" altLang="en-US" dirty="0"/>
              <a:t>外脚開きだしターンとパラレルターンの　　　　　　　　　　　　　　　　　　　技術的な違いは？</a:t>
            </a:r>
          </a:p>
        </p:txBody>
      </p:sp>
      <p:sp>
        <p:nvSpPr>
          <p:cNvPr id="3" name="コンテンツ プレースホルダー 2">
            <a:extLst>
              <a:ext uri="{FF2B5EF4-FFF2-40B4-BE49-F238E27FC236}">
                <a16:creationId xmlns:a16="http://schemas.microsoft.com/office/drawing/2014/main" id="{95C392DF-590B-480A-AE74-45C7673894CB}"/>
              </a:ext>
            </a:extLst>
          </p:cNvPr>
          <p:cNvSpPr>
            <a:spLocks noGrp="1"/>
          </p:cNvSpPr>
          <p:nvPr>
            <p:ph idx="1"/>
          </p:nvPr>
        </p:nvSpPr>
        <p:spPr>
          <a:xfrm>
            <a:off x="621437" y="1846555"/>
            <a:ext cx="11114843" cy="4802820"/>
          </a:xfrm>
        </p:spPr>
        <p:txBody>
          <a:bodyPr>
            <a:normAutofit fontScale="92500" lnSpcReduction="10000"/>
          </a:bodyPr>
          <a:lstStyle/>
          <a:p>
            <a:r>
              <a:rPr kumimoji="1" lang="ja-JP" altLang="en-US" dirty="0"/>
              <a:t>外脚開きだしターンは明確な重心移動を伴わなくてもできる</a:t>
            </a:r>
            <a:endParaRPr kumimoji="1" lang="en-US" altLang="ja-JP" dirty="0"/>
          </a:p>
          <a:p>
            <a:endParaRPr kumimoji="1" lang="en-US" altLang="ja-JP" dirty="0"/>
          </a:p>
          <a:p>
            <a:r>
              <a:rPr lang="ja-JP" altLang="en-US" dirty="0"/>
              <a:t>パラレルターンはスキーを支点にした重心移動が求められる技術なので明確な重心移動が求められる</a:t>
            </a:r>
            <a:endParaRPr lang="en-US" altLang="ja-JP" dirty="0"/>
          </a:p>
          <a:p>
            <a:endParaRPr kumimoji="1" lang="en-US" altLang="ja-JP" dirty="0"/>
          </a:p>
          <a:p>
            <a:r>
              <a:rPr lang="ja-JP" altLang="en-US" dirty="0"/>
              <a:t>今シーズン丸沼高原スキー場サマーゲレンデで行っている外脚開きだしによる外脚ターンは一般的なシュテムターンとは違う</a:t>
            </a:r>
            <a:endParaRPr lang="en-US" altLang="ja-JP" dirty="0"/>
          </a:p>
          <a:p>
            <a:endParaRPr lang="en-US" altLang="ja-JP" dirty="0"/>
          </a:p>
          <a:p>
            <a:r>
              <a:rPr lang="ja-JP" altLang="en-US" dirty="0"/>
              <a:t>シュテムターンはクロスオーバーができなくてもできる技術</a:t>
            </a:r>
            <a:endParaRPr lang="en-US" altLang="ja-JP" dirty="0"/>
          </a:p>
          <a:p>
            <a:endParaRPr lang="en-US" altLang="ja-JP" dirty="0"/>
          </a:p>
          <a:p>
            <a:r>
              <a:rPr lang="ja-JP" altLang="en-US" dirty="0"/>
              <a:t>外脚開きだしはクロスオーバー（谷回りターン技術）につながる技術</a:t>
            </a:r>
            <a:endParaRPr lang="en-US" altLang="ja-JP" dirty="0"/>
          </a:p>
          <a:p>
            <a:pPr marL="0" indent="0">
              <a:buNone/>
            </a:pPr>
            <a:endParaRPr kumimoji="1" lang="en-US" altLang="ja-JP" dirty="0"/>
          </a:p>
          <a:p>
            <a:pPr marL="0" indent="0">
              <a:buNone/>
            </a:pPr>
            <a:endParaRPr kumimoji="1" lang="ja-JP" altLang="en-US" dirty="0"/>
          </a:p>
        </p:txBody>
      </p:sp>
    </p:spTree>
    <p:extLst>
      <p:ext uri="{BB962C8B-B14F-4D97-AF65-F5344CB8AC3E}">
        <p14:creationId xmlns:p14="http://schemas.microsoft.com/office/powerpoint/2010/main" val="3873056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1000"/>
                                        <p:tgtEl>
                                          <p:spTgt spid="3">
                                            <p:txEl>
                                              <p:pRg st="4" end="4"/>
                                            </p:txEl>
                                          </p:spTgt>
                                        </p:tgtEl>
                                      </p:cBhvr>
                                    </p:animEffect>
                                    <p:anim calcmode="lin" valueType="num">
                                      <p:cBhvr>
                                        <p:cTn id="2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fade">
                                      <p:cBhvr>
                                        <p:cTn id="26" dur="1000"/>
                                        <p:tgtEl>
                                          <p:spTgt spid="3">
                                            <p:txEl>
                                              <p:pRg st="6" end="6"/>
                                            </p:txEl>
                                          </p:spTgt>
                                        </p:tgtEl>
                                      </p:cBhvr>
                                    </p:animEffect>
                                    <p:anim calcmode="lin" valueType="num">
                                      <p:cBhvr>
                                        <p:cTn id="2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fade">
                                      <p:cBhvr>
                                        <p:cTn id="33" dur="1000"/>
                                        <p:tgtEl>
                                          <p:spTgt spid="3">
                                            <p:txEl>
                                              <p:pRg st="8" end="8"/>
                                            </p:txEl>
                                          </p:spTgt>
                                        </p:tgtEl>
                                      </p:cBhvr>
                                    </p:animEffect>
                                    <p:anim calcmode="lin" valueType="num">
                                      <p:cBhvr>
                                        <p:cTn id="3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2501FE4-381E-428F-AEA5-E58A278BAAFC}"/>
              </a:ext>
            </a:extLst>
          </p:cNvPr>
          <p:cNvSpPr>
            <a:spLocks noGrp="1"/>
          </p:cNvSpPr>
          <p:nvPr>
            <p:ph type="title"/>
          </p:nvPr>
        </p:nvSpPr>
        <p:spPr/>
        <p:txBody>
          <a:bodyPr>
            <a:normAutofit/>
          </a:bodyPr>
          <a:lstStyle/>
          <a:p>
            <a:r>
              <a:rPr kumimoji="1" lang="ja-JP" altLang="en-US" sz="4000" dirty="0"/>
              <a:t>山回りターン技術と谷回りターン技術の違いを表す表現（講師のつぶやき）</a:t>
            </a:r>
          </a:p>
        </p:txBody>
      </p:sp>
      <p:sp>
        <p:nvSpPr>
          <p:cNvPr id="3" name="コンテンツ プレースホルダー 2">
            <a:extLst>
              <a:ext uri="{FF2B5EF4-FFF2-40B4-BE49-F238E27FC236}">
                <a16:creationId xmlns:a16="http://schemas.microsoft.com/office/drawing/2014/main" id="{77CA60C3-306A-4951-BF30-CE2DC957CD61}"/>
              </a:ext>
            </a:extLst>
          </p:cNvPr>
          <p:cNvSpPr>
            <a:spLocks noGrp="1"/>
          </p:cNvSpPr>
          <p:nvPr>
            <p:ph sz="half" idx="1"/>
          </p:nvPr>
        </p:nvSpPr>
        <p:spPr>
          <a:xfrm>
            <a:off x="6378661" y="1828800"/>
            <a:ext cx="5206881" cy="4351337"/>
          </a:xfrm>
        </p:spPr>
        <p:txBody>
          <a:bodyPr>
            <a:normAutofit fontScale="85000" lnSpcReduction="20000"/>
          </a:bodyPr>
          <a:lstStyle/>
          <a:p>
            <a:r>
              <a:rPr lang="ja-JP" altLang="en-US" dirty="0"/>
              <a:t>谷回りターン技術・・・・・</a:t>
            </a:r>
            <a:endParaRPr lang="en-US" altLang="ja-JP" dirty="0"/>
          </a:p>
          <a:p>
            <a:endParaRPr lang="en-US" altLang="ja-JP" dirty="0"/>
          </a:p>
          <a:p>
            <a:pPr marL="0" indent="0">
              <a:buNone/>
            </a:pPr>
            <a:r>
              <a:rPr lang="ja-JP" altLang="en-US" dirty="0"/>
              <a:t>①　ターン前半、スキーの滑走面がターン弧外側を向いている</a:t>
            </a:r>
            <a:endParaRPr lang="en-US" altLang="ja-JP" dirty="0"/>
          </a:p>
          <a:p>
            <a:pPr marL="0" indent="0">
              <a:buNone/>
            </a:pPr>
            <a:r>
              <a:rPr lang="ja-JP" altLang="en-US" dirty="0"/>
              <a:t>②　山側から滑走面が見える</a:t>
            </a:r>
            <a:endParaRPr lang="en-US" altLang="ja-JP" dirty="0"/>
          </a:p>
          <a:p>
            <a:pPr marL="0" indent="0">
              <a:buNone/>
            </a:pPr>
            <a:r>
              <a:rPr lang="ja-JP" altLang="en-US" dirty="0"/>
              <a:t>③　スキーが外側に向かって出ている</a:t>
            </a:r>
            <a:endParaRPr lang="en-US" altLang="ja-JP" dirty="0"/>
          </a:p>
          <a:p>
            <a:pPr marL="0" indent="0">
              <a:buNone/>
            </a:pPr>
            <a:r>
              <a:rPr lang="ja-JP" altLang="en-US" dirty="0"/>
              <a:t>➃　雪面を捉えたまま</a:t>
            </a:r>
            <a:endParaRPr lang="en-US" altLang="ja-JP" dirty="0"/>
          </a:p>
          <a:p>
            <a:pPr marL="0" indent="0">
              <a:buNone/>
            </a:pPr>
            <a:r>
              <a:rPr lang="ja-JP" altLang="en-US" dirty="0"/>
              <a:t>　　　次のターンに入れている</a:t>
            </a:r>
            <a:endParaRPr lang="en-US" altLang="ja-JP" dirty="0"/>
          </a:p>
          <a:p>
            <a:pPr marL="0" indent="0">
              <a:buNone/>
            </a:pPr>
            <a:r>
              <a:rPr lang="ja-JP" altLang="en-US" dirty="0"/>
              <a:t>⑤　ターンの切り替えが滑らかで</a:t>
            </a:r>
            <a:endParaRPr lang="en-US" altLang="ja-JP" dirty="0"/>
          </a:p>
          <a:p>
            <a:pPr marL="0" indent="0">
              <a:buNone/>
            </a:pPr>
            <a:r>
              <a:rPr lang="ja-JP" altLang="en-US" dirty="0"/>
              <a:t>　　　途切れがない</a:t>
            </a:r>
          </a:p>
          <a:p>
            <a:pPr marL="0" indent="0">
              <a:buNone/>
            </a:pPr>
            <a:r>
              <a:rPr lang="ja-JP" altLang="en-US" dirty="0"/>
              <a:t>　　　　</a:t>
            </a:r>
            <a:endParaRPr kumimoji="1" lang="ja-JP" altLang="en-US" dirty="0"/>
          </a:p>
        </p:txBody>
      </p:sp>
      <p:sp>
        <p:nvSpPr>
          <p:cNvPr id="4" name="コンテンツ プレースホルダー 3">
            <a:extLst>
              <a:ext uri="{FF2B5EF4-FFF2-40B4-BE49-F238E27FC236}">
                <a16:creationId xmlns:a16="http://schemas.microsoft.com/office/drawing/2014/main" id="{2AA17DC7-B50C-436D-A6AF-FBB78B797A46}"/>
              </a:ext>
            </a:extLst>
          </p:cNvPr>
          <p:cNvSpPr>
            <a:spLocks noGrp="1"/>
          </p:cNvSpPr>
          <p:nvPr>
            <p:ph sz="half" idx="2"/>
          </p:nvPr>
        </p:nvSpPr>
        <p:spPr>
          <a:xfrm>
            <a:off x="540327" y="1828800"/>
            <a:ext cx="5426840" cy="4663440"/>
          </a:xfrm>
        </p:spPr>
        <p:txBody>
          <a:bodyPr>
            <a:normAutofit fontScale="85000" lnSpcReduction="20000"/>
          </a:bodyPr>
          <a:lstStyle/>
          <a:p>
            <a:r>
              <a:rPr lang="ja-JP" altLang="en-US" dirty="0"/>
              <a:t>山回りターン技術・・・・</a:t>
            </a:r>
            <a:endParaRPr lang="en-US" altLang="ja-JP" dirty="0"/>
          </a:p>
          <a:p>
            <a:endParaRPr lang="en-US" altLang="ja-JP" dirty="0"/>
          </a:p>
          <a:p>
            <a:pPr marL="0" indent="0">
              <a:buNone/>
            </a:pPr>
            <a:r>
              <a:rPr lang="ja-JP" altLang="en-US" dirty="0"/>
              <a:t>①　ターン前半、スキーの滑走面がターン弧内側を向いている</a:t>
            </a:r>
            <a:endParaRPr lang="en-US" altLang="ja-JP" dirty="0"/>
          </a:p>
          <a:p>
            <a:pPr marL="0" indent="0">
              <a:buNone/>
            </a:pPr>
            <a:r>
              <a:rPr lang="ja-JP" altLang="en-US" dirty="0"/>
              <a:t>②　山側からは滑走面は見えない</a:t>
            </a:r>
            <a:endParaRPr lang="en-US" altLang="ja-JP" dirty="0"/>
          </a:p>
          <a:p>
            <a:pPr marL="0" indent="0">
              <a:buNone/>
            </a:pPr>
            <a:r>
              <a:rPr lang="ja-JP" altLang="en-US" dirty="0"/>
              <a:t>③　スキーは内側に向かい外側に出ない</a:t>
            </a:r>
            <a:endParaRPr lang="en-US" altLang="ja-JP" dirty="0"/>
          </a:p>
          <a:p>
            <a:pPr marL="0" indent="0">
              <a:buNone/>
            </a:pPr>
            <a:r>
              <a:rPr lang="ja-JP" altLang="en-US" dirty="0"/>
              <a:t>➃　抜重している</a:t>
            </a:r>
            <a:endParaRPr lang="en-US" altLang="ja-JP" dirty="0"/>
          </a:p>
          <a:p>
            <a:pPr marL="0" indent="0">
              <a:buNone/>
            </a:pPr>
            <a:r>
              <a:rPr lang="ja-JP" altLang="en-US" dirty="0"/>
              <a:t>　　 切り替えが遅い</a:t>
            </a:r>
            <a:endParaRPr lang="en-US" altLang="ja-JP" dirty="0"/>
          </a:p>
          <a:p>
            <a:pPr marL="0" indent="0">
              <a:buNone/>
            </a:pPr>
            <a:r>
              <a:rPr lang="ja-JP" altLang="en-US" dirty="0"/>
              <a:t>　　山側に立っている</a:t>
            </a:r>
            <a:endParaRPr lang="en-US" altLang="ja-JP" dirty="0"/>
          </a:p>
          <a:p>
            <a:pPr marL="0" indent="0">
              <a:buNone/>
            </a:pPr>
            <a:r>
              <a:rPr lang="ja-JP" altLang="en-US" dirty="0"/>
              <a:t>　　後傾で乗り遅れている</a:t>
            </a:r>
            <a:endParaRPr lang="en-US" altLang="ja-JP" dirty="0"/>
          </a:p>
          <a:p>
            <a:pPr marL="0" indent="0">
              <a:buNone/>
            </a:pPr>
            <a:r>
              <a:rPr lang="ja-JP" altLang="en-US" dirty="0"/>
              <a:t>　　踏みかえている</a:t>
            </a:r>
            <a:endParaRPr lang="en-US" altLang="ja-JP" dirty="0"/>
          </a:p>
          <a:p>
            <a:pPr marL="0" indent="0">
              <a:buNone/>
            </a:pPr>
            <a:r>
              <a:rPr lang="ja-JP" altLang="en-US" sz="1900" dirty="0"/>
              <a:t>（外脚から外脚の谷回りターン技術ができている場合を除く）</a:t>
            </a:r>
            <a:endParaRPr lang="en-US" altLang="ja-JP" sz="1900" dirty="0"/>
          </a:p>
          <a:p>
            <a:endParaRPr kumimoji="1" lang="ja-JP" altLang="en-US" dirty="0"/>
          </a:p>
        </p:txBody>
      </p:sp>
    </p:spTree>
    <p:extLst>
      <p:ext uri="{BB962C8B-B14F-4D97-AF65-F5344CB8AC3E}">
        <p14:creationId xmlns:p14="http://schemas.microsoft.com/office/powerpoint/2010/main" val="2710342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inVertic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barn(inVertical)">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arn(inVertical)">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barn(inVertical)">
                                      <p:cBhvr>
                                        <p:cTn id="27" dur="500"/>
                                        <p:tgtEl>
                                          <p:spTgt spid="4">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barn(inVertical)">
                                      <p:cBhvr>
                                        <p:cTn id="32" dur="500"/>
                                        <p:tgtEl>
                                          <p:spTgt spid="3">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nodeType="click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Effect transition="in" filter="barn(inVertical)">
                                      <p:cBhvr>
                                        <p:cTn id="37" dur="500"/>
                                        <p:tgtEl>
                                          <p:spTgt spid="4">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barn(inVertical)">
                                      <p:cBhvr>
                                        <p:cTn id="42" dur="500"/>
                                        <p:tgtEl>
                                          <p:spTgt spid="3">
                                            <p:txEl>
                                              <p:pRg st="4" end="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nodeType="clickEffect">
                                  <p:stCondLst>
                                    <p:cond delay="0"/>
                                  </p:stCondLst>
                                  <p:childTnLst>
                                    <p:set>
                                      <p:cBhvr>
                                        <p:cTn id="46" dur="1" fill="hold">
                                          <p:stCondLst>
                                            <p:cond delay="0"/>
                                          </p:stCondLst>
                                        </p:cTn>
                                        <p:tgtEl>
                                          <p:spTgt spid="4">
                                            <p:txEl>
                                              <p:pRg st="5" end="5"/>
                                            </p:txEl>
                                          </p:spTgt>
                                        </p:tgtEl>
                                        <p:attrNameLst>
                                          <p:attrName>style.visibility</p:attrName>
                                        </p:attrNameLst>
                                      </p:cBhvr>
                                      <p:to>
                                        <p:strVal val="visible"/>
                                      </p:to>
                                    </p:set>
                                    <p:animEffect transition="in" filter="barn(inVertical)">
                                      <p:cBhvr>
                                        <p:cTn id="47" dur="500"/>
                                        <p:tgtEl>
                                          <p:spTgt spid="4">
                                            <p:txEl>
                                              <p:pRg st="5" end="5"/>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6" presetClass="entr" presetSubtype="21" fill="hold" nodeType="clickEffect">
                                  <p:stCondLst>
                                    <p:cond delay="0"/>
                                  </p:stCondLst>
                                  <p:childTnLst>
                                    <p:set>
                                      <p:cBhvr>
                                        <p:cTn id="51" dur="1" fill="hold">
                                          <p:stCondLst>
                                            <p:cond delay="0"/>
                                          </p:stCondLst>
                                        </p:cTn>
                                        <p:tgtEl>
                                          <p:spTgt spid="4">
                                            <p:txEl>
                                              <p:pRg st="6" end="6"/>
                                            </p:txEl>
                                          </p:spTgt>
                                        </p:tgtEl>
                                        <p:attrNameLst>
                                          <p:attrName>style.visibility</p:attrName>
                                        </p:attrNameLst>
                                      </p:cBhvr>
                                      <p:to>
                                        <p:strVal val="visible"/>
                                      </p:to>
                                    </p:set>
                                    <p:animEffect transition="in" filter="barn(inVertical)">
                                      <p:cBhvr>
                                        <p:cTn id="52" dur="500"/>
                                        <p:tgtEl>
                                          <p:spTgt spid="4">
                                            <p:txEl>
                                              <p:pRg st="6" end="6"/>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6" presetClass="entr" presetSubtype="21" fill="hold" nodeType="clickEffect">
                                  <p:stCondLst>
                                    <p:cond delay="0"/>
                                  </p:stCondLst>
                                  <p:childTnLst>
                                    <p:set>
                                      <p:cBhvr>
                                        <p:cTn id="56" dur="1" fill="hold">
                                          <p:stCondLst>
                                            <p:cond delay="0"/>
                                          </p:stCondLst>
                                        </p:cTn>
                                        <p:tgtEl>
                                          <p:spTgt spid="4">
                                            <p:txEl>
                                              <p:pRg st="7" end="7"/>
                                            </p:txEl>
                                          </p:spTgt>
                                        </p:tgtEl>
                                        <p:attrNameLst>
                                          <p:attrName>style.visibility</p:attrName>
                                        </p:attrNameLst>
                                      </p:cBhvr>
                                      <p:to>
                                        <p:strVal val="visible"/>
                                      </p:to>
                                    </p:set>
                                    <p:animEffect transition="in" filter="barn(inVertical)">
                                      <p:cBhvr>
                                        <p:cTn id="57" dur="500"/>
                                        <p:tgtEl>
                                          <p:spTgt spid="4">
                                            <p:txEl>
                                              <p:pRg st="7" end="7"/>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6" presetClass="entr" presetSubtype="21" fill="hold" nodeType="clickEffect">
                                  <p:stCondLst>
                                    <p:cond delay="0"/>
                                  </p:stCondLst>
                                  <p:childTnLst>
                                    <p:set>
                                      <p:cBhvr>
                                        <p:cTn id="61" dur="1" fill="hold">
                                          <p:stCondLst>
                                            <p:cond delay="0"/>
                                          </p:stCondLst>
                                        </p:cTn>
                                        <p:tgtEl>
                                          <p:spTgt spid="4">
                                            <p:txEl>
                                              <p:pRg st="8" end="8"/>
                                            </p:txEl>
                                          </p:spTgt>
                                        </p:tgtEl>
                                        <p:attrNameLst>
                                          <p:attrName>style.visibility</p:attrName>
                                        </p:attrNameLst>
                                      </p:cBhvr>
                                      <p:to>
                                        <p:strVal val="visible"/>
                                      </p:to>
                                    </p:set>
                                    <p:animEffect transition="in" filter="barn(inVertical)">
                                      <p:cBhvr>
                                        <p:cTn id="62" dur="500"/>
                                        <p:tgtEl>
                                          <p:spTgt spid="4">
                                            <p:txEl>
                                              <p:pRg st="8" end="8"/>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6" presetClass="entr" presetSubtype="21" fill="hold" nodeType="clickEffect">
                                  <p:stCondLst>
                                    <p:cond delay="0"/>
                                  </p:stCondLst>
                                  <p:childTnLst>
                                    <p:set>
                                      <p:cBhvr>
                                        <p:cTn id="66" dur="1" fill="hold">
                                          <p:stCondLst>
                                            <p:cond delay="0"/>
                                          </p:stCondLst>
                                        </p:cTn>
                                        <p:tgtEl>
                                          <p:spTgt spid="4">
                                            <p:txEl>
                                              <p:pRg st="9" end="9"/>
                                            </p:txEl>
                                          </p:spTgt>
                                        </p:tgtEl>
                                        <p:attrNameLst>
                                          <p:attrName>style.visibility</p:attrName>
                                        </p:attrNameLst>
                                      </p:cBhvr>
                                      <p:to>
                                        <p:strVal val="visible"/>
                                      </p:to>
                                    </p:set>
                                    <p:animEffect transition="in" filter="barn(inVertical)">
                                      <p:cBhvr>
                                        <p:cTn id="67" dur="500"/>
                                        <p:tgtEl>
                                          <p:spTgt spid="4">
                                            <p:txEl>
                                              <p:pRg st="9" end="9"/>
                                            </p:txEl>
                                          </p:spTgt>
                                        </p:tgtEl>
                                      </p:cBhvr>
                                    </p:animEffect>
                                  </p:childTnLst>
                                </p:cTn>
                              </p:par>
                              <p:par>
                                <p:cTn id="68" presetID="16" presetClass="entr" presetSubtype="21" fill="hold" nodeType="withEffect">
                                  <p:stCondLst>
                                    <p:cond delay="0"/>
                                  </p:stCondLst>
                                  <p:childTnLst>
                                    <p:set>
                                      <p:cBhvr>
                                        <p:cTn id="69" dur="1" fill="hold">
                                          <p:stCondLst>
                                            <p:cond delay="0"/>
                                          </p:stCondLst>
                                        </p:cTn>
                                        <p:tgtEl>
                                          <p:spTgt spid="4">
                                            <p:txEl>
                                              <p:pRg st="10" end="10"/>
                                            </p:txEl>
                                          </p:spTgt>
                                        </p:tgtEl>
                                        <p:attrNameLst>
                                          <p:attrName>style.visibility</p:attrName>
                                        </p:attrNameLst>
                                      </p:cBhvr>
                                      <p:to>
                                        <p:strVal val="visible"/>
                                      </p:to>
                                    </p:set>
                                    <p:animEffect transition="in" filter="barn(inVertical)">
                                      <p:cBhvr>
                                        <p:cTn id="70" dur="500"/>
                                        <p:tgtEl>
                                          <p:spTgt spid="4">
                                            <p:txEl>
                                              <p:pRg st="10" end="10"/>
                                            </p:txEl>
                                          </p:spTgt>
                                        </p:tgtEl>
                                      </p:cBhvr>
                                    </p:animEffect>
                                  </p:childTnLst>
                                </p:cTn>
                              </p:par>
                            </p:childTnLst>
                          </p:cTn>
                        </p:par>
                      </p:childTnLst>
                    </p:cTn>
                  </p:par>
                  <p:par>
                    <p:cTn id="71" fill="hold">
                      <p:stCondLst>
                        <p:cond delay="indefinite"/>
                      </p:stCondLst>
                      <p:childTnLst>
                        <p:par>
                          <p:cTn id="72" fill="hold">
                            <p:stCondLst>
                              <p:cond delay="0"/>
                            </p:stCondLst>
                            <p:childTnLst>
                              <p:par>
                                <p:cTn id="73" presetID="16" presetClass="entr" presetSubtype="21" fill="hold" nodeType="clickEffect">
                                  <p:stCondLst>
                                    <p:cond delay="0"/>
                                  </p:stCondLst>
                                  <p:childTnLst>
                                    <p:set>
                                      <p:cBhvr>
                                        <p:cTn id="74" dur="1" fill="hold">
                                          <p:stCondLst>
                                            <p:cond delay="0"/>
                                          </p:stCondLst>
                                        </p:cTn>
                                        <p:tgtEl>
                                          <p:spTgt spid="3">
                                            <p:txEl>
                                              <p:pRg st="5" end="5"/>
                                            </p:txEl>
                                          </p:spTgt>
                                        </p:tgtEl>
                                        <p:attrNameLst>
                                          <p:attrName>style.visibility</p:attrName>
                                        </p:attrNameLst>
                                      </p:cBhvr>
                                      <p:to>
                                        <p:strVal val="visible"/>
                                      </p:to>
                                    </p:set>
                                    <p:animEffect transition="in" filter="barn(inVertical)">
                                      <p:cBhvr>
                                        <p:cTn id="75" dur="500"/>
                                        <p:tgtEl>
                                          <p:spTgt spid="3">
                                            <p:txEl>
                                              <p:pRg st="5" end="5"/>
                                            </p:txEl>
                                          </p:spTgt>
                                        </p:tgtEl>
                                      </p:cBhvr>
                                    </p:animEffect>
                                  </p:childTnLst>
                                </p:cTn>
                              </p:par>
                              <p:par>
                                <p:cTn id="76" presetID="16" presetClass="entr" presetSubtype="21" fill="hold" nodeType="withEffect">
                                  <p:stCondLst>
                                    <p:cond delay="0"/>
                                  </p:stCondLst>
                                  <p:childTnLst>
                                    <p:set>
                                      <p:cBhvr>
                                        <p:cTn id="77" dur="1" fill="hold">
                                          <p:stCondLst>
                                            <p:cond delay="0"/>
                                          </p:stCondLst>
                                        </p:cTn>
                                        <p:tgtEl>
                                          <p:spTgt spid="3">
                                            <p:txEl>
                                              <p:pRg st="6" end="6"/>
                                            </p:txEl>
                                          </p:spTgt>
                                        </p:tgtEl>
                                        <p:attrNameLst>
                                          <p:attrName>style.visibility</p:attrName>
                                        </p:attrNameLst>
                                      </p:cBhvr>
                                      <p:to>
                                        <p:strVal val="visible"/>
                                      </p:to>
                                    </p:set>
                                    <p:animEffect transition="in" filter="barn(inVertical)">
                                      <p:cBhvr>
                                        <p:cTn id="78" dur="500"/>
                                        <p:tgtEl>
                                          <p:spTgt spid="3">
                                            <p:txEl>
                                              <p:pRg st="6" end="6"/>
                                            </p:txEl>
                                          </p:spTgt>
                                        </p:tgtEl>
                                      </p:cBhvr>
                                    </p:animEffect>
                                  </p:childTnLst>
                                </p:cTn>
                              </p:par>
                            </p:childTnLst>
                          </p:cTn>
                        </p:par>
                      </p:childTnLst>
                    </p:cTn>
                  </p:par>
                  <p:par>
                    <p:cTn id="79" fill="hold">
                      <p:stCondLst>
                        <p:cond delay="indefinite"/>
                      </p:stCondLst>
                      <p:childTnLst>
                        <p:par>
                          <p:cTn id="80" fill="hold">
                            <p:stCondLst>
                              <p:cond delay="0"/>
                            </p:stCondLst>
                            <p:childTnLst>
                              <p:par>
                                <p:cTn id="81" presetID="16" presetClass="entr" presetSubtype="21" fill="hold" nodeType="clickEffect">
                                  <p:stCondLst>
                                    <p:cond delay="0"/>
                                  </p:stCondLst>
                                  <p:childTnLst>
                                    <p:set>
                                      <p:cBhvr>
                                        <p:cTn id="82" dur="1" fill="hold">
                                          <p:stCondLst>
                                            <p:cond delay="0"/>
                                          </p:stCondLst>
                                        </p:cTn>
                                        <p:tgtEl>
                                          <p:spTgt spid="3">
                                            <p:txEl>
                                              <p:pRg st="7" end="7"/>
                                            </p:txEl>
                                          </p:spTgt>
                                        </p:tgtEl>
                                        <p:attrNameLst>
                                          <p:attrName>style.visibility</p:attrName>
                                        </p:attrNameLst>
                                      </p:cBhvr>
                                      <p:to>
                                        <p:strVal val="visible"/>
                                      </p:to>
                                    </p:set>
                                    <p:animEffect transition="in" filter="barn(inVertical)">
                                      <p:cBhvr>
                                        <p:cTn id="83" dur="500"/>
                                        <p:tgtEl>
                                          <p:spTgt spid="3">
                                            <p:txEl>
                                              <p:pRg st="7" end="7"/>
                                            </p:txEl>
                                          </p:spTgt>
                                        </p:tgtEl>
                                      </p:cBhvr>
                                    </p:animEffect>
                                  </p:childTnLst>
                                </p:cTn>
                              </p:par>
                              <p:par>
                                <p:cTn id="84" presetID="16" presetClass="entr" presetSubtype="21" fill="hold" nodeType="withEffect">
                                  <p:stCondLst>
                                    <p:cond delay="0"/>
                                  </p:stCondLst>
                                  <p:childTnLst>
                                    <p:set>
                                      <p:cBhvr>
                                        <p:cTn id="85" dur="1" fill="hold">
                                          <p:stCondLst>
                                            <p:cond delay="0"/>
                                          </p:stCondLst>
                                        </p:cTn>
                                        <p:tgtEl>
                                          <p:spTgt spid="3">
                                            <p:txEl>
                                              <p:pRg st="8" end="8"/>
                                            </p:txEl>
                                          </p:spTgt>
                                        </p:tgtEl>
                                        <p:attrNameLst>
                                          <p:attrName>style.visibility</p:attrName>
                                        </p:attrNameLst>
                                      </p:cBhvr>
                                      <p:to>
                                        <p:strVal val="visible"/>
                                      </p:to>
                                    </p:set>
                                    <p:animEffect transition="in" filter="barn(inVertical)">
                                      <p:cBhvr>
                                        <p:cTn id="86"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1EB2548-3298-4C87-80E2-1C566CDB7786}"/>
              </a:ext>
            </a:extLst>
          </p:cNvPr>
          <p:cNvSpPr>
            <a:spLocks noGrp="1"/>
          </p:cNvSpPr>
          <p:nvPr>
            <p:ph type="title"/>
          </p:nvPr>
        </p:nvSpPr>
        <p:spPr/>
        <p:txBody>
          <a:bodyPr>
            <a:normAutofit/>
          </a:bodyPr>
          <a:lstStyle/>
          <a:p>
            <a:r>
              <a:rPr kumimoji="1" lang="ja-JP" altLang="en-US" sz="4000" dirty="0"/>
              <a:t>外脚（プルークボーゲン）ターンからの切り替え</a:t>
            </a:r>
          </a:p>
        </p:txBody>
      </p:sp>
      <p:sp>
        <p:nvSpPr>
          <p:cNvPr id="3" name="コンテンツ プレースホルダー 2">
            <a:extLst>
              <a:ext uri="{FF2B5EF4-FFF2-40B4-BE49-F238E27FC236}">
                <a16:creationId xmlns:a16="http://schemas.microsoft.com/office/drawing/2014/main" id="{7258B0E1-2A20-4174-862D-1AE976B19F62}"/>
              </a:ext>
            </a:extLst>
          </p:cNvPr>
          <p:cNvSpPr>
            <a:spLocks noGrp="1"/>
          </p:cNvSpPr>
          <p:nvPr>
            <p:ph idx="1"/>
          </p:nvPr>
        </p:nvSpPr>
        <p:spPr>
          <a:xfrm>
            <a:off x="973394" y="1855122"/>
            <a:ext cx="10724535" cy="4840646"/>
          </a:xfrm>
        </p:spPr>
        <p:txBody>
          <a:bodyPr/>
          <a:lstStyle/>
          <a:p>
            <a:r>
              <a:rPr kumimoji="1" lang="ja-JP" altLang="en-US" dirty="0"/>
              <a:t>ターンの終わりで谷脚荷重の斜滑降に入る</a:t>
            </a:r>
            <a:endParaRPr kumimoji="1" lang="en-US" altLang="ja-JP" dirty="0"/>
          </a:p>
          <a:p>
            <a:pPr marL="0" indent="0">
              <a:buNone/>
            </a:pPr>
            <a:endParaRPr kumimoji="1" lang="en-US" altLang="ja-JP" dirty="0"/>
          </a:p>
          <a:p>
            <a:r>
              <a:rPr lang="ja-JP" altLang="en-US" dirty="0"/>
              <a:t>斜滑降に入る際つま先荷重で前に出る</a:t>
            </a:r>
            <a:endParaRPr lang="en-US" altLang="ja-JP" dirty="0"/>
          </a:p>
          <a:p>
            <a:endParaRPr lang="en-US" altLang="ja-JP" dirty="0"/>
          </a:p>
          <a:p>
            <a:r>
              <a:rPr lang="ja-JP" altLang="en-US" dirty="0"/>
              <a:t>この一連の動作を切り替えまでつなげる</a:t>
            </a:r>
            <a:endParaRPr lang="en-US" altLang="ja-JP" dirty="0"/>
          </a:p>
          <a:p>
            <a:pPr marL="0" indent="0">
              <a:buNone/>
            </a:pPr>
            <a:r>
              <a:rPr lang="ja-JP" altLang="en-US" dirty="0"/>
              <a:t>　　　　　斜面にフラット（斜面と垂直方向）に立つ</a:t>
            </a:r>
            <a:endParaRPr lang="en-US" altLang="ja-JP" dirty="0"/>
          </a:p>
          <a:p>
            <a:endParaRPr lang="en-US" altLang="ja-JP" dirty="0"/>
          </a:p>
          <a:p>
            <a:r>
              <a:rPr kumimoji="1" lang="ja-JP" altLang="en-US" dirty="0"/>
              <a:t>角付けと重心が切り替わったら、足裏からの角付から弓なりの外向傾姿勢へとつなげる</a:t>
            </a:r>
          </a:p>
        </p:txBody>
      </p:sp>
    </p:spTree>
    <p:extLst>
      <p:ext uri="{BB962C8B-B14F-4D97-AF65-F5344CB8AC3E}">
        <p14:creationId xmlns:p14="http://schemas.microsoft.com/office/powerpoint/2010/main" val="3817404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1000"/>
                                        <p:tgtEl>
                                          <p:spTgt spid="3">
                                            <p:txEl>
                                              <p:pRg st="4" end="4"/>
                                            </p:txEl>
                                          </p:spTgt>
                                        </p:tgtEl>
                                      </p:cBhvr>
                                    </p:animEffect>
                                    <p:anim calcmode="lin" valueType="num">
                                      <p:cBhvr>
                                        <p:cTn id="2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1000"/>
                                        <p:tgtEl>
                                          <p:spTgt spid="3">
                                            <p:txEl>
                                              <p:pRg st="5" end="5"/>
                                            </p:txEl>
                                          </p:spTgt>
                                        </p:tgtEl>
                                      </p:cBhvr>
                                    </p:animEffect>
                                    <p:anim calcmode="lin" valueType="num">
                                      <p:cBhvr>
                                        <p:cTn id="2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animEffect transition="in" filter="fade">
                                      <p:cBhvr>
                                        <p:cTn id="33" dur="1000"/>
                                        <p:tgtEl>
                                          <p:spTgt spid="3">
                                            <p:txEl>
                                              <p:pRg st="7" end="7"/>
                                            </p:txEl>
                                          </p:spTgt>
                                        </p:tgtEl>
                                      </p:cBhvr>
                                    </p:animEffect>
                                    <p:anim calcmode="lin" valueType="num">
                                      <p:cBhvr>
                                        <p:cTn id="3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E9399E-7D0B-4D74-A825-780269A454B0}"/>
              </a:ext>
            </a:extLst>
          </p:cNvPr>
          <p:cNvSpPr>
            <a:spLocks noGrp="1"/>
          </p:cNvSpPr>
          <p:nvPr>
            <p:ph type="title"/>
          </p:nvPr>
        </p:nvSpPr>
        <p:spPr>
          <a:xfrm>
            <a:off x="254524" y="386179"/>
            <a:ext cx="11552777" cy="1238436"/>
          </a:xfrm>
        </p:spPr>
        <p:txBody>
          <a:bodyPr>
            <a:normAutofit fontScale="90000"/>
          </a:bodyPr>
          <a:lstStyle/>
          <a:p>
            <a:r>
              <a:rPr kumimoji="1" lang="ja-JP" altLang="en-US" dirty="0">
                <a:latin typeface="ＭＳ ゴシック" panose="020B0609070205080204" pitchFamily="49" charset="-128"/>
                <a:ea typeface="ＭＳ ゴシック" panose="020B0609070205080204" pitchFamily="49" charset="-128"/>
              </a:rPr>
              <a:t>第５章</a:t>
            </a:r>
            <a:br>
              <a:rPr kumimoji="1" lang="en-US" altLang="ja-JP" dirty="0">
                <a:latin typeface="ＭＳ ゴシック" panose="020B0609070205080204" pitchFamily="49" charset="-128"/>
                <a:ea typeface="ＭＳ ゴシック" panose="020B0609070205080204" pitchFamily="49" charset="-128"/>
              </a:rPr>
            </a:br>
            <a:r>
              <a:rPr kumimoji="1" lang="ja-JP" altLang="en-US" dirty="0">
                <a:latin typeface="ＭＳ ゴシック" panose="020B0609070205080204" pitchFamily="49" charset="-128"/>
                <a:ea typeface="ＭＳ ゴシック" panose="020B0609070205080204" pitchFamily="49" charset="-128"/>
              </a:rPr>
              <a:t>スキーが上手くなり怪我をしないための身体造り</a:t>
            </a:r>
          </a:p>
        </p:txBody>
      </p:sp>
      <p:sp>
        <p:nvSpPr>
          <p:cNvPr id="3" name="コンテンツ プレースホルダー 2">
            <a:extLst>
              <a:ext uri="{FF2B5EF4-FFF2-40B4-BE49-F238E27FC236}">
                <a16:creationId xmlns:a16="http://schemas.microsoft.com/office/drawing/2014/main" id="{F5E4E415-D36E-4EA7-A427-BE0264B84A4D}"/>
              </a:ext>
            </a:extLst>
          </p:cNvPr>
          <p:cNvSpPr>
            <a:spLocks noGrp="1"/>
          </p:cNvSpPr>
          <p:nvPr>
            <p:ph idx="1"/>
          </p:nvPr>
        </p:nvSpPr>
        <p:spPr>
          <a:xfrm>
            <a:off x="817376" y="1999695"/>
            <a:ext cx="10705839" cy="4472126"/>
          </a:xfrm>
        </p:spPr>
        <p:txBody>
          <a:bodyPr>
            <a:normAutofit/>
          </a:bodyPr>
          <a:lstStyle/>
          <a:p>
            <a:pPr marL="0" indent="0">
              <a:buNone/>
            </a:pPr>
            <a:r>
              <a:rPr kumimoji="1" lang="ja-JP" altLang="en-US" sz="3600" dirty="0">
                <a:latin typeface="ＭＳ ゴシック" panose="020B0609070205080204" pitchFamily="49" charset="-128"/>
                <a:ea typeface="ＭＳ ゴシック" panose="020B0609070205080204" pitchFamily="49" charset="-128"/>
              </a:rPr>
              <a:t>スキーでは身体のどこを鍛える必要があるか？</a:t>
            </a:r>
            <a:endParaRPr kumimoji="1" lang="en-US" altLang="ja-JP" sz="3600" dirty="0">
              <a:latin typeface="ＭＳ ゴシック" panose="020B0609070205080204" pitchFamily="49" charset="-128"/>
              <a:ea typeface="ＭＳ ゴシック" panose="020B0609070205080204" pitchFamily="49" charset="-128"/>
            </a:endParaRPr>
          </a:p>
          <a:p>
            <a:pPr marL="0" indent="0">
              <a:buNone/>
            </a:pPr>
            <a:endParaRPr kumimoji="1" lang="en-US" altLang="ja-JP" sz="3600" dirty="0">
              <a:latin typeface="ＭＳ ゴシック" panose="020B0609070205080204" pitchFamily="49" charset="-128"/>
              <a:ea typeface="ＭＳ ゴシック" panose="020B0609070205080204" pitchFamily="49" charset="-128"/>
            </a:endParaRPr>
          </a:p>
          <a:p>
            <a:r>
              <a:rPr lang="ja-JP" altLang="en-US" sz="3600" dirty="0">
                <a:latin typeface="ＭＳ ゴシック" panose="020B0609070205080204" pitchFamily="49" charset="-128"/>
                <a:ea typeface="ＭＳ ゴシック" panose="020B0609070205080204" pitchFamily="49" charset="-128"/>
              </a:rPr>
              <a:t>スキーは滑降時にバランスを保って滑るスポーツ</a:t>
            </a:r>
            <a:endParaRPr lang="en-US" altLang="ja-JP" sz="3600" dirty="0">
              <a:latin typeface="ＭＳ ゴシック" panose="020B0609070205080204" pitchFamily="49" charset="-128"/>
              <a:ea typeface="ＭＳ ゴシック" panose="020B0609070205080204" pitchFamily="49" charset="-128"/>
            </a:endParaRPr>
          </a:p>
          <a:p>
            <a:endParaRPr lang="en-US" altLang="ja-JP" sz="3600" dirty="0">
              <a:latin typeface="ＭＳ ゴシック" panose="020B0609070205080204" pitchFamily="49" charset="-128"/>
              <a:ea typeface="ＭＳ ゴシック" panose="020B0609070205080204" pitchFamily="49" charset="-128"/>
            </a:endParaRPr>
          </a:p>
          <a:p>
            <a:r>
              <a:rPr kumimoji="1" lang="ja-JP" altLang="en-US" sz="3600" dirty="0">
                <a:latin typeface="ＭＳ ゴシック" panose="020B0609070205080204" pitchFamily="49" charset="-128"/>
                <a:ea typeface="ＭＳ ゴシック" panose="020B0609070205080204" pitchFamily="49" charset="-128"/>
              </a:rPr>
              <a:t>滑っているスキー板の上で３次元の動きが求められる</a:t>
            </a:r>
            <a:endParaRPr kumimoji="1" lang="en-US" altLang="ja-JP" sz="3600" dirty="0">
              <a:latin typeface="ＭＳ ゴシック" panose="020B0609070205080204" pitchFamily="49" charset="-128"/>
              <a:ea typeface="ＭＳ ゴシック" panose="020B0609070205080204" pitchFamily="49" charset="-128"/>
            </a:endParaRPr>
          </a:p>
          <a:p>
            <a:pPr marL="0" indent="0">
              <a:buNone/>
            </a:pPr>
            <a:r>
              <a:rPr lang="ja-JP" altLang="en-US" sz="3600" dirty="0">
                <a:latin typeface="ＭＳ ゴシック" panose="020B0609070205080204" pitchFamily="49" charset="-128"/>
                <a:ea typeface="ＭＳ ゴシック" panose="020B0609070205080204" pitchFamily="49" charset="-128"/>
              </a:rPr>
              <a:t>　（前後・左右・上下）</a:t>
            </a:r>
            <a:endParaRPr lang="en-US" altLang="ja-JP" sz="3600" dirty="0">
              <a:latin typeface="ＭＳ ゴシック" panose="020B0609070205080204" pitchFamily="49" charset="-128"/>
              <a:ea typeface="ＭＳ ゴシック" panose="020B0609070205080204" pitchFamily="49" charset="-128"/>
            </a:endParaRPr>
          </a:p>
          <a:p>
            <a:endParaRPr kumimoji="1" lang="ja-JP" altLang="en-US" sz="3600" dirty="0"/>
          </a:p>
        </p:txBody>
      </p:sp>
    </p:spTree>
    <p:extLst>
      <p:ext uri="{BB962C8B-B14F-4D97-AF65-F5344CB8AC3E}">
        <p14:creationId xmlns:p14="http://schemas.microsoft.com/office/powerpoint/2010/main" val="1647109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1000"/>
                                        <p:tgtEl>
                                          <p:spTgt spid="3">
                                            <p:txEl>
                                              <p:pRg st="5" end="5"/>
                                            </p:txEl>
                                          </p:spTgt>
                                        </p:tgtEl>
                                      </p:cBhvr>
                                    </p:animEffect>
                                    <p:anim calcmode="lin" valueType="num">
                                      <p:cBhvr>
                                        <p:cTn id="2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E9399E-7D0B-4D74-A825-780269A454B0}"/>
              </a:ext>
            </a:extLst>
          </p:cNvPr>
          <p:cNvSpPr>
            <a:spLocks noGrp="1"/>
          </p:cNvSpPr>
          <p:nvPr>
            <p:ph type="title"/>
          </p:nvPr>
        </p:nvSpPr>
        <p:spPr>
          <a:xfrm>
            <a:off x="817377" y="279317"/>
            <a:ext cx="10989924" cy="1345298"/>
          </a:xfrm>
        </p:spPr>
        <p:txBody>
          <a:bodyPr>
            <a:normAutofit/>
          </a:bodyPr>
          <a:lstStyle/>
          <a:p>
            <a:r>
              <a:rPr kumimoji="1" lang="ja-JP" altLang="en-US" sz="4000" dirty="0">
                <a:latin typeface="ＭＳ ゴシック" panose="020B0609070205080204" pitchFamily="49" charset="-128"/>
                <a:ea typeface="ＭＳ ゴシック" panose="020B0609070205080204" pitchFamily="49" charset="-128"/>
              </a:rPr>
              <a:t>スキーで鍛えたい部位は？</a:t>
            </a:r>
          </a:p>
        </p:txBody>
      </p:sp>
      <p:sp>
        <p:nvSpPr>
          <p:cNvPr id="3" name="コンテンツ プレースホルダー 2">
            <a:extLst>
              <a:ext uri="{FF2B5EF4-FFF2-40B4-BE49-F238E27FC236}">
                <a16:creationId xmlns:a16="http://schemas.microsoft.com/office/drawing/2014/main" id="{F5E4E415-D36E-4EA7-A427-BE0264B84A4D}"/>
              </a:ext>
            </a:extLst>
          </p:cNvPr>
          <p:cNvSpPr>
            <a:spLocks noGrp="1"/>
          </p:cNvSpPr>
          <p:nvPr>
            <p:ph idx="1"/>
          </p:nvPr>
        </p:nvSpPr>
        <p:spPr>
          <a:xfrm>
            <a:off x="533292" y="1696825"/>
            <a:ext cx="10989924" cy="4774996"/>
          </a:xfrm>
        </p:spPr>
        <p:txBody>
          <a:bodyPr>
            <a:normAutofit/>
          </a:bodyPr>
          <a:lstStyle/>
          <a:p>
            <a:pPr marL="0" indent="0">
              <a:buNone/>
            </a:pPr>
            <a:r>
              <a:rPr kumimoji="1" lang="en-US" altLang="ja-JP" sz="3600" dirty="0">
                <a:latin typeface="ＭＳ ゴシック" panose="020B0609070205080204" pitchFamily="49" charset="-128"/>
                <a:ea typeface="ＭＳ ゴシック" panose="020B0609070205080204" pitchFamily="49" charset="-128"/>
              </a:rPr>
              <a:t>1</a:t>
            </a:r>
            <a:r>
              <a:rPr kumimoji="1" lang="ja-JP" altLang="en-US" sz="3600" dirty="0">
                <a:latin typeface="ＭＳ ゴシック" panose="020B0609070205080204" pitchFamily="49" charset="-128"/>
                <a:ea typeface="ＭＳ ゴシック" panose="020B0609070205080204" pitchFamily="49" charset="-128"/>
              </a:rPr>
              <a:t>　下肢の曲げ伸ばし・・・・脚力</a:t>
            </a:r>
            <a:endParaRPr kumimoji="1" lang="en-US" altLang="ja-JP" sz="3600" dirty="0">
              <a:latin typeface="ＭＳ ゴシック" panose="020B0609070205080204" pitchFamily="49" charset="-128"/>
              <a:ea typeface="ＭＳ ゴシック" panose="020B0609070205080204" pitchFamily="49" charset="-128"/>
            </a:endParaRPr>
          </a:p>
          <a:p>
            <a:pPr marL="0" indent="0">
              <a:buNone/>
            </a:pPr>
            <a:r>
              <a:rPr lang="en-US" altLang="ja-JP" sz="3600" dirty="0">
                <a:latin typeface="ＭＳ ゴシック" panose="020B0609070205080204" pitchFamily="49" charset="-128"/>
                <a:ea typeface="ＭＳ ゴシック" panose="020B0609070205080204" pitchFamily="49" charset="-128"/>
              </a:rPr>
              <a:t>2</a:t>
            </a:r>
            <a:r>
              <a:rPr lang="ja-JP" altLang="en-US" sz="3600" dirty="0">
                <a:latin typeface="ＭＳ ゴシック" panose="020B0609070205080204" pitchFamily="49" charset="-128"/>
                <a:ea typeface="ＭＳ ゴシック" panose="020B0609070205080204" pitchFamily="49" charset="-128"/>
              </a:rPr>
              <a:t>　股関節・・・・</a:t>
            </a:r>
            <a:endParaRPr lang="en-US" altLang="ja-JP" sz="3600" dirty="0">
              <a:latin typeface="ＭＳ ゴシック" panose="020B0609070205080204" pitchFamily="49" charset="-128"/>
              <a:ea typeface="ＭＳ ゴシック" panose="020B0609070205080204" pitchFamily="49" charset="-128"/>
            </a:endParaRPr>
          </a:p>
          <a:p>
            <a:pPr marL="0" indent="0">
              <a:buNone/>
            </a:pPr>
            <a:r>
              <a:rPr lang="ja-JP" altLang="en-US" sz="3600" dirty="0">
                <a:latin typeface="ＭＳ ゴシック" panose="020B0609070205080204" pitchFamily="49" charset="-128"/>
                <a:ea typeface="ＭＳ ゴシック" panose="020B0609070205080204" pitchFamily="49" charset="-128"/>
              </a:rPr>
              <a:t>　　股関節を一番使うスポーツはスキー</a:t>
            </a:r>
            <a:endParaRPr lang="en-US" altLang="ja-JP" sz="3600" dirty="0">
              <a:latin typeface="ＭＳ ゴシック" panose="020B0609070205080204" pitchFamily="49" charset="-128"/>
              <a:ea typeface="ＭＳ ゴシック" panose="020B0609070205080204" pitchFamily="49" charset="-128"/>
            </a:endParaRPr>
          </a:p>
          <a:p>
            <a:pPr marL="0" indent="0">
              <a:buNone/>
            </a:pPr>
            <a:r>
              <a:rPr kumimoji="1" lang="ja-JP" altLang="en-US" sz="3600" dirty="0">
                <a:latin typeface="ＭＳ ゴシック" panose="020B0609070205080204" pitchFamily="49" charset="-128"/>
                <a:ea typeface="ＭＳ ゴシック" panose="020B0609070205080204" pitchFamily="49" charset="-128"/>
              </a:rPr>
              <a:t>　　スキーは健康寿命を延ばす</a:t>
            </a:r>
            <a:endParaRPr kumimoji="1" lang="en-US" altLang="ja-JP" sz="3600" dirty="0">
              <a:latin typeface="ＭＳ ゴシック" panose="020B0609070205080204" pitchFamily="49" charset="-128"/>
              <a:ea typeface="ＭＳ ゴシック" panose="020B0609070205080204" pitchFamily="49" charset="-128"/>
            </a:endParaRPr>
          </a:p>
          <a:p>
            <a:pPr marL="0" indent="0">
              <a:buNone/>
            </a:pPr>
            <a:r>
              <a:rPr lang="en-US" altLang="ja-JP" sz="3600" dirty="0">
                <a:latin typeface="ＭＳ ゴシック" panose="020B0609070205080204" pitchFamily="49" charset="-128"/>
                <a:ea typeface="ＭＳ ゴシック" panose="020B0609070205080204" pitchFamily="49" charset="-128"/>
              </a:rPr>
              <a:t>3</a:t>
            </a:r>
            <a:r>
              <a:rPr lang="ja-JP" altLang="en-US" sz="3600" dirty="0">
                <a:latin typeface="ＭＳ ゴシック" panose="020B0609070205080204" pitchFamily="49" charset="-128"/>
                <a:ea typeface="ＭＳ ゴシック" panose="020B0609070205080204" pitchFamily="49" charset="-128"/>
              </a:rPr>
              <a:t>　体幹</a:t>
            </a:r>
            <a:endParaRPr lang="en-US" altLang="ja-JP" sz="3600" dirty="0">
              <a:latin typeface="ＭＳ ゴシック" panose="020B0609070205080204" pitchFamily="49" charset="-128"/>
              <a:ea typeface="ＭＳ ゴシック" panose="020B0609070205080204" pitchFamily="49" charset="-128"/>
            </a:endParaRPr>
          </a:p>
          <a:p>
            <a:pPr marL="0" indent="0">
              <a:buNone/>
            </a:pPr>
            <a:r>
              <a:rPr kumimoji="1" lang="ja-JP" altLang="en-US" sz="3600" dirty="0">
                <a:latin typeface="ＭＳ ゴシック" panose="020B0609070205080204" pitchFamily="49" charset="-128"/>
                <a:ea typeface="ＭＳ ゴシック" panose="020B0609070205080204" pitchFamily="49" charset="-128"/>
              </a:rPr>
              <a:t>　　外向傾姿勢を維持するには体幹の強化が必要</a:t>
            </a:r>
            <a:endParaRPr kumimoji="1" lang="en-US" altLang="ja-JP" sz="3600" dirty="0">
              <a:latin typeface="ＭＳ ゴシック" panose="020B0609070205080204" pitchFamily="49" charset="-128"/>
              <a:ea typeface="ＭＳ ゴシック" panose="020B0609070205080204" pitchFamily="49" charset="-128"/>
            </a:endParaRPr>
          </a:p>
          <a:p>
            <a:pPr marL="0" indent="0">
              <a:buNone/>
            </a:pPr>
            <a:r>
              <a:rPr kumimoji="1" lang="en-US" altLang="ja-JP" sz="3600" dirty="0">
                <a:latin typeface="ＭＳ ゴシック" panose="020B0609070205080204" pitchFamily="49" charset="-128"/>
                <a:ea typeface="ＭＳ ゴシック" panose="020B0609070205080204" pitchFamily="49" charset="-128"/>
              </a:rPr>
              <a:t>4</a:t>
            </a:r>
            <a:r>
              <a:rPr kumimoji="1" lang="ja-JP" altLang="en-US" sz="3600" dirty="0">
                <a:latin typeface="ＭＳ ゴシック" panose="020B0609070205080204" pitchFamily="49" charset="-128"/>
                <a:ea typeface="ＭＳ ゴシック" panose="020B0609070205080204" pitchFamily="49" charset="-128"/>
              </a:rPr>
              <a:t>　足首回りの強化</a:t>
            </a:r>
            <a:r>
              <a:rPr kumimoji="1" lang="ja-JP" altLang="en-US" sz="3600" dirty="0"/>
              <a:t>　　</a:t>
            </a:r>
          </a:p>
        </p:txBody>
      </p:sp>
    </p:spTree>
    <p:extLst>
      <p:ext uri="{BB962C8B-B14F-4D97-AF65-F5344CB8AC3E}">
        <p14:creationId xmlns:p14="http://schemas.microsoft.com/office/powerpoint/2010/main" val="771875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 calcmode="lin" valueType="num">
                                      <p:cBhvr additive="base">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Effect transition="in" filter="fade">
                                      <p:cBhvr>
                                        <p:cTn id="39" dur="1000"/>
                                        <p:tgtEl>
                                          <p:spTgt spid="3">
                                            <p:txEl>
                                              <p:pRg st="5" end="5"/>
                                            </p:txEl>
                                          </p:spTgt>
                                        </p:tgtEl>
                                      </p:cBhvr>
                                    </p:animEffect>
                                    <p:anim calcmode="lin" valueType="num">
                                      <p:cBhvr>
                                        <p:cTn id="4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nodeType="clickEffect">
                                  <p:stCondLst>
                                    <p:cond delay="0"/>
                                  </p:stCondLst>
                                  <p:childTnLst>
                                    <p:set>
                                      <p:cBhvr>
                                        <p:cTn id="45" dur="1" fill="hold">
                                          <p:stCondLst>
                                            <p:cond delay="0"/>
                                          </p:stCondLst>
                                        </p:cTn>
                                        <p:tgtEl>
                                          <p:spTgt spid="3">
                                            <p:txEl>
                                              <p:pRg st="6" end="6"/>
                                            </p:txEl>
                                          </p:spTgt>
                                        </p:tgtEl>
                                        <p:attrNameLst>
                                          <p:attrName>style.visibility</p:attrName>
                                        </p:attrNameLst>
                                      </p:cBhvr>
                                      <p:to>
                                        <p:strVal val="visible"/>
                                      </p:to>
                                    </p:set>
                                    <p:anim calcmode="lin" valueType="num">
                                      <p:cBhvr additive="base">
                                        <p:cTn id="46"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F5E4E415-D36E-4EA7-A427-BE0264B84A4D}"/>
              </a:ext>
            </a:extLst>
          </p:cNvPr>
          <p:cNvSpPr>
            <a:spLocks noGrp="1"/>
          </p:cNvSpPr>
          <p:nvPr>
            <p:ph idx="4294967295"/>
          </p:nvPr>
        </p:nvSpPr>
        <p:spPr>
          <a:xfrm>
            <a:off x="1485900" y="952500"/>
            <a:ext cx="10706100" cy="4471988"/>
          </a:xfrm>
        </p:spPr>
        <p:txBody>
          <a:bodyPr>
            <a:normAutofit/>
          </a:bodyPr>
          <a:lstStyle/>
          <a:p>
            <a:pPr marL="0" indent="0">
              <a:buNone/>
            </a:pPr>
            <a:r>
              <a:rPr kumimoji="1" lang="ja-JP" altLang="en-US" sz="3600" dirty="0">
                <a:latin typeface="ＭＳ ゴシック" panose="020B0609070205080204" pitchFamily="49" charset="-128"/>
                <a:ea typeface="ＭＳ ゴシック" panose="020B0609070205080204" pitchFamily="49" charset="-128"/>
              </a:rPr>
              <a:t>スキーを通じて身体を柔らかく強くして、</a:t>
            </a:r>
            <a:endParaRPr kumimoji="1" lang="en-US" altLang="ja-JP" sz="3600" dirty="0">
              <a:latin typeface="ＭＳ ゴシック" panose="020B0609070205080204" pitchFamily="49" charset="-128"/>
              <a:ea typeface="ＭＳ ゴシック" panose="020B0609070205080204" pitchFamily="49" charset="-128"/>
            </a:endParaRPr>
          </a:p>
          <a:p>
            <a:pPr marL="0" indent="0">
              <a:buNone/>
            </a:pPr>
            <a:r>
              <a:rPr lang="ja-JP" altLang="en-US" sz="3600" dirty="0">
                <a:latin typeface="ＭＳ ゴシック" panose="020B0609070205080204" pitchFamily="49" charset="-128"/>
                <a:ea typeface="ＭＳ ゴシック" panose="020B0609070205080204" pitchFamily="49" charset="-128"/>
              </a:rPr>
              <a:t>　　　</a:t>
            </a:r>
            <a:r>
              <a:rPr kumimoji="1" lang="ja-JP" altLang="en-US" sz="3600" dirty="0">
                <a:solidFill>
                  <a:srgbClr val="FF0000"/>
                </a:solidFill>
                <a:latin typeface="ＭＳ ゴシック" panose="020B0609070205080204" pitchFamily="49" charset="-128"/>
                <a:ea typeface="ＭＳ ゴシック" panose="020B0609070205080204" pitchFamily="49" charset="-128"/>
              </a:rPr>
              <a:t>目標を持って</a:t>
            </a:r>
            <a:r>
              <a:rPr kumimoji="1" lang="ja-JP" altLang="en-US" sz="3600" dirty="0">
                <a:latin typeface="ＭＳ ゴシック" panose="020B0609070205080204" pitchFamily="49" charset="-128"/>
                <a:ea typeface="ＭＳ ゴシック" panose="020B0609070205080204" pitchFamily="49" charset="-128"/>
              </a:rPr>
              <a:t>スキーを楽しんでください。</a:t>
            </a:r>
          </a:p>
        </p:txBody>
      </p:sp>
    </p:spTree>
    <p:extLst>
      <p:ext uri="{BB962C8B-B14F-4D97-AF65-F5344CB8AC3E}">
        <p14:creationId xmlns:p14="http://schemas.microsoft.com/office/powerpoint/2010/main" val="339193705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E9399E-7D0B-4D74-A825-780269A454B0}"/>
              </a:ext>
            </a:extLst>
          </p:cNvPr>
          <p:cNvSpPr>
            <a:spLocks noGrp="1"/>
          </p:cNvSpPr>
          <p:nvPr>
            <p:ph type="title"/>
          </p:nvPr>
        </p:nvSpPr>
        <p:spPr>
          <a:xfrm>
            <a:off x="1074556" y="1213852"/>
            <a:ext cx="10989924" cy="1345298"/>
          </a:xfrm>
        </p:spPr>
        <p:txBody>
          <a:bodyPr/>
          <a:lstStyle/>
          <a:p>
            <a:r>
              <a:rPr kumimoji="1" lang="ja-JP" altLang="en-US" dirty="0"/>
              <a:t>　ご清聴ありがとうございました</a:t>
            </a:r>
          </a:p>
        </p:txBody>
      </p:sp>
      <p:sp>
        <p:nvSpPr>
          <p:cNvPr id="3" name="コンテンツ プレースホルダー 2">
            <a:extLst>
              <a:ext uri="{FF2B5EF4-FFF2-40B4-BE49-F238E27FC236}">
                <a16:creationId xmlns:a16="http://schemas.microsoft.com/office/drawing/2014/main" id="{F5E4E415-D36E-4EA7-A427-BE0264B84A4D}"/>
              </a:ext>
            </a:extLst>
          </p:cNvPr>
          <p:cNvSpPr>
            <a:spLocks noGrp="1"/>
          </p:cNvSpPr>
          <p:nvPr>
            <p:ph idx="1"/>
          </p:nvPr>
        </p:nvSpPr>
        <p:spPr>
          <a:xfrm>
            <a:off x="496865" y="2631291"/>
            <a:ext cx="10705839" cy="4472126"/>
          </a:xfrm>
        </p:spPr>
        <p:txBody>
          <a:bodyPr>
            <a:normAutofit/>
          </a:bodyPr>
          <a:lstStyle/>
          <a:p>
            <a:pPr marL="0" indent="0">
              <a:buNone/>
            </a:pPr>
            <a:endParaRPr kumimoji="1" lang="en-US" altLang="ja-JP" sz="3600" dirty="0"/>
          </a:p>
          <a:p>
            <a:pPr marL="0" indent="0">
              <a:buNone/>
            </a:pPr>
            <a:endParaRPr lang="en-US" altLang="ja-JP" sz="3600" dirty="0"/>
          </a:p>
          <a:p>
            <a:pPr marL="0" indent="0">
              <a:buNone/>
            </a:pPr>
            <a:r>
              <a:rPr kumimoji="1" lang="ja-JP" altLang="en-US" sz="3600" dirty="0"/>
              <a:t>　　　　　　　　　　　　　　　　</a:t>
            </a:r>
            <a:r>
              <a:rPr kumimoji="1" lang="ja-JP" altLang="en-US" sz="7200" dirty="0">
                <a:latin typeface="ＭＳ ゴシック" panose="020B0609070205080204" pitchFamily="49" charset="-128"/>
                <a:ea typeface="ＭＳ ゴシック" panose="020B0609070205080204" pitchFamily="49" charset="-128"/>
              </a:rPr>
              <a:t>終</a:t>
            </a:r>
            <a:endParaRPr kumimoji="1" lang="en-US" altLang="ja-JP" sz="7200" dirty="0">
              <a:latin typeface="ＭＳ ゴシック" panose="020B0609070205080204" pitchFamily="49" charset="-128"/>
              <a:ea typeface="ＭＳ ゴシック" panose="020B0609070205080204" pitchFamily="49" charset="-128"/>
            </a:endParaRPr>
          </a:p>
          <a:p>
            <a:endParaRPr kumimoji="1" lang="ja-JP" altLang="en-US" sz="3600" dirty="0"/>
          </a:p>
        </p:txBody>
      </p:sp>
    </p:spTree>
    <p:extLst>
      <p:ext uri="{BB962C8B-B14F-4D97-AF65-F5344CB8AC3E}">
        <p14:creationId xmlns:p14="http://schemas.microsoft.com/office/powerpoint/2010/main" val="24821156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E9399E-7D0B-4D74-A825-780269A454B0}"/>
              </a:ext>
            </a:extLst>
          </p:cNvPr>
          <p:cNvSpPr>
            <a:spLocks noGrp="1"/>
          </p:cNvSpPr>
          <p:nvPr>
            <p:ph type="title"/>
          </p:nvPr>
        </p:nvSpPr>
        <p:spPr>
          <a:xfrm>
            <a:off x="556182" y="279316"/>
            <a:ext cx="10982225" cy="2115092"/>
          </a:xfrm>
        </p:spPr>
        <p:txBody>
          <a:bodyPr>
            <a:normAutofit/>
          </a:bodyPr>
          <a:lstStyle/>
          <a:p>
            <a:r>
              <a:rPr lang="ja-JP" altLang="en-US" sz="2800" dirty="0">
                <a:latin typeface="ＭＳ ゴシック" panose="020B0609070205080204" pitchFamily="49" charset="-128"/>
                <a:ea typeface="ＭＳ ゴシック" panose="020B0609070205080204" pitchFamily="49" charset="-128"/>
              </a:rPr>
              <a:t>元に戻って</a:t>
            </a:r>
            <a:br>
              <a:rPr lang="en-US" altLang="ja-JP" sz="3200" dirty="0">
                <a:latin typeface="ＭＳ ゴシック" panose="020B0609070205080204" pitchFamily="49" charset="-128"/>
                <a:ea typeface="ＭＳ ゴシック" panose="020B0609070205080204" pitchFamily="49" charset="-128"/>
              </a:rPr>
            </a:br>
            <a:r>
              <a:rPr lang="ja-JP" altLang="en-US" sz="3200" dirty="0">
                <a:latin typeface="ＭＳ ゴシック" panose="020B0609070205080204" pitchFamily="49" charset="-128"/>
                <a:ea typeface="ＭＳ ゴシック" panose="020B0609070205080204" pitchFamily="49" charset="-128"/>
              </a:rPr>
              <a:t>　前教程のポイントとなる内向傾ターンでは</a:t>
            </a:r>
            <a:br>
              <a:rPr lang="en-US" altLang="ja-JP" sz="3200" dirty="0">
                <a:latin typeface="ＭＳ ゴシック" panose="020B0609070205080204" pitchFamily="49" charset="-128"/>
                <a:ea typeface="ＭＳ ゴシック" panose="020B0609070205080204" pitchFamily="49" charset="-128"/>
              </a:rPr>
            </a:br>
            <a:r>
              <a:rPr lang="ja-JP" altLang="en-US" sz="3200" dirty="0">
                <a:latin typeface="ＭＳ ゴシック" panose="020B0609070205080204" pitchFamily="49" charset="-128"/>
                <a:ea typeface="ＭＳ ゴシック" panose="020B0609070205080204" pitchFamily="49" charset="-128"/>
              </a:rPr>
              <a:t>なぜ、内向傾ターンではターンポジションに入れる人が少なかったのか？</a:t>
            </a:r>
            <a:endParaRPr kumimoji="1" lang="ja-JP" altLang="en-US" sz="3200" dirty="0">
              <a:latin typeface="ＭＳ ゴシック" panose="020B0609070205080204" pitchFamily="49" charset="-128"/>
              <a:ea typeface="ＭＳ ゴシック" panose="020B0609070205080204" pitchFamily="49" charset="-128"/>
            </a:endParaRPr>
          </a:p>
        </p:txBody>
      </p:sp>
      <p:sp>
        <p:nvSpPr>
          <p:cNvPr id="3" name="コンテンツ プレースホルダー 2">
            <a:extLst>
              <a:ext uri="{FF2B5EF4-FFF2-40B4-BE49-F238E27FC236}">
                <a16:creationId xmlns:a16="http://schemas.microsoft.com/office/drawing/2014/main" id="{F5E4E415-D36E-4EA7-A427-BE0264B84A4D}"/>
              </a:ext>
            </a:extLst>
          </p:cNvPr>
          <p:cNvSpPr>
            <a:spLocks noGrp="1"/>
          </p:cNvSpPr>
          <p:nvPr>
            <p:ph idx="1"/>
          </p:nvPr>
        </p:nvSpPr>
        <p:spPr>
          <a:xfrm>
            <a:off x="556183" y="3253459"/>
            <a:ext cx="10882192" cy="2892816"/>
          </a:xfrm>
        </p:spPr>
        <p:txBody>
          <a:bodyPr>
            <a:normAutofit/>
          </a:bodyPr>
          <a:lstStyle/>
          <a:p>
            <a:r>
              <a:rPr kumimoji="1" lang="ja-JP" altLang="en-US" sz="3200" dirty="0">
                <a:latin typeface="ＭＳ ゴシック" panose="020B0609070205080204" pitchFamily="49" charset="-128"/>
                <a:ea typeface="ＭＳ ゴシック" panose="020B0609070205080204" pitchFamily="49" charset="-128"/>
              </a:rPr>
              <a:t>ターンポジションに重心移動するための足場造りが不十分</a:t>
            </a:r>
            <a:endParaRPr kumimoji="1" lang="en-US" altLang="ja-JP" sz="3200" dirty="0">
              <a:latin typeface="ＭＳ ゴシック" panose="020B0609070205080204" pitchFamily="49" charset="-128"/>
              <a:ea typeface="ＭＳ ゴシック" panose="020B0609070205080204" pitchFamily="49" charset="-128"/>
            </a:endParaRPr>
          </a:p>
          <a:p>
            <a:pPr marL="0" indent="0">
              <a:buNone/>
            </a:pPr>
            <a:endParaRPr kumimoji="1" lang="en-US" altLang="ja-JP" sz="3200" dirty="0">
              <a:latin typeface="ＭＳ ゴシック" panose="020B0609070205080204" pitchFamily="49" charset="-128"/>
              <a:ea typeface="ＭＳ ゴシック" panose="020B0609070205080204" pitchFamily="49" charset="-128"/>
            </a:endParaRPr>
          </a:p>
          <a:p>
            <a:r>
              <a:rPr lang="ja-JP" altLang="en-US" sz="3200" dirty="0">
                <a:latin typeface="ＭＳ ゴシック" panose="020B0609070205080204" pitchFamily="49" charset="-128"/>
                <a:ea typeface="ＭＳ ゴシック" panose="020B0609070205080204" pitchFamily="49" charset="-128"/>
              </a:rPr>
              <a:t>足場造りとターンポジションは鶏と卵の関係</a:t>
            </a:r>
            <a:endParaRPr kumimoji="1" lang="ja-JP" altLang="en-US" sz="3200" dirty="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681547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E9399E-7D0B-4D74-A825-780269A454B0}"/>
              </a:ext>
            </a:extLst>
          </p:cNvPr>
          <p:cNvSpPr>
            <a:spLocks noGrp="1"/>
          </p:cNvSpPr>
          <p:nvPr>
            <p:ph type="title"/>
          </p:nvPr>
        </p:nvSpPr>
        <p:spPr>
          <a:xfrm>
            <a:off x="817377" y="279317"/>
            <a:ext cx="10989924" cy="1345298"/>
          </a:xfrm>
        </p:spPr>
        <p:txBody>
          <a:bodyPr>
            <a:normAutofit/>
          </a:bodyPr>
          <a:lstStyle/>
          <a:p>
            <a:r>
              <a:rPr lang="ja-JP" altLang="en-US" sz="4000" dirty="0">
                <a:latin typeface="ＭＳ ゴシック" panose="020B0609070205080204" pitchFamily="49" charset="-128"/>
                <a:ea typeface="ＭＳ ゴシック" panose="020B0609070205080204" pitchFamily="49" charset="-128"/>
              </a:rPr>
              <a:t>なぜ、ターンポジションとターン後半の足場造りは鶏と卵なのか</a:t>
            </a:r>
            <a:endParaRPr kumimoji="1" lang="ja-JP" altLang="en-US" sz="4000" dirty="0">
              <a:latin typeface="ＭＳ ゴシック" panose="020B0609070205080204" pitchFamily="49" charset="-128"/>
              <a:ea typeface="ＭＳ ゴシック" panose="020B0609070205080204" pitchFamily="49" charset="-128"/>
            </a:endParaRPr>
          </a:p>
        </p:txBody>
      </p:sp>
      <p:sp>
        <p:nvSpPr>
          <p:cNvPr id="3" name="コンテンツ プレースホルダー 2">
            <a:extLst>
              <a:ext uri="{FF2B5EF4-FFF2-40B4-BE49-F238E27FC236}">
                <a16:creationId xmlns:a16="http://schemas.microsoft.com/office/drawing/2014/main" id="{F5E4E415-D36E-4EA7-A427-BE0264B84A4D}"/>
              </a:ext>
            </a:extLst>
          </p:cNvPr>
          <p:cNvSpPr>
            <a:spLocks noGrp="1"/>
          </p:cNvSpPr>
          <p:nvPr>
            <p:ph idx="1"/>
          </p:nvPr>
        </p:nvSpPr>
        <p:spPr>
          <a:xfrm>
            <a:off x="647693" y="2106557"/>
            <a:ext cx="10705839" cy="4472126"/>
          </a:xfrm>
        </p:spPr>
        <p:txBody>
          <a:bodyPr>
            <a:normAutofit lnSpcReduction="10000"/>
          </a:bodyPr>
          <a:lstStyle/>
          <a:p>
            <a:pPr marL="0" indent="0">
              <a:buNone/>
            </a:pPr>
            <a:r>
              <a:rPr lang="ja-JP" altLang="en-US" sz="3600" dirty="0">
                <a:latin typeface="ＭＳ ゴシック" panose="020B0609070205080204" pitchFamily="49" charset="-128"/>
                <a:ea typeface="ＭＳ ゴシック" panose="020B0609070205080204" pitchFamily="49" charset="-128"/>
              </a:rPr>
              <a:t>　ターンポジションが確保できれば谷回りターン技術につながる</a:t>
            </a:r>
            <a:endParaRPr lang="en-US" altLang="ja-JP" sz="3600" dirty="0">
              <a:latin typeface="ＭＳ ゴシック" panose="020B0609070205080204" pitchFamily="49" charset="-128"/>
              <a:ea typeface="ＭＳ ゴシック" panose="020B0609070205080204" pitchFamily="49" charset="-128"/>
            </a:endParaRPr>
          </a:p>
          <a:p>
            <a:pPr marL="0" indent="0">
              <a:buNone/>
            </a:pPr>
            <a:endParaRPr lang="en-US" altLang="ja-JP" sz="3600" dirty="0">
              <a:latin typeface="ＭＳ ゴシック" panose="020B0609070205080204" pitchFamily="49" charset="-128"/>
              <a:ea typeface="ＭＳ ゴシック" panose="020B0609070205080204" pitchFamily="49" charset="-128"/>
            </a:endParaRPr>
          </a:p>
          <a:p>
            <a:pPr marL="0" indent="0">
              <a:buNone/>
            </a:pPr>
            <a:r>
              <a:rPr lang="ja-JP" altLang="en-US" sz="3600" dirty="0">
                <a:latin typeface="ＭＳ ゴシック" panose="020B0609070205080204" pitchFamily="49" charset="-128"/>
                <a:ea typeface="ＭＳ ゴシック" panose="020B0609070205080204" pitchFamily="49" charset="-128"/>
              </a:rPr>
              <a:t>ターン前半からの雪面の捉えができればターン後半の足場造りができる</a:t>
            </a:r>
            <a:endParaRPr lang="en-US" altLang="ja-JP" sz="3600" dirty="0">
              <a:latin typeface="ＭＳ ゴシック" panose="020B0609070205080204" pitchFamily="49" charset="-128"/>
              <a:ea typeface="ＭＳ ゴシック" panose="020B0609070205080204" pitchFamily="49" charset="-128"/>
            </a:endParaRPr>
          </a:p>
          <a:p>
            <a:pPr marL="0" indent="0">
              <a:buNone/>
            </a:pPr>
            <a:endParaRPr lang="en-US" altLang="ja-JP" sz="3600" dirty="0">
              <a:latin typeface="ＭＳ ゴシック" panose="020B0609070205080204" pitchFamily="49" charset="-128"/>
              <a:ea typeface="ＭＳ ゴシック" panose="020B0609070205080204" pitchFamily="49" charset="-128"/>
            </a:endParaRPr>
          </a:p>
          <a:p>
            <a:pPr marL="0" indent="0">
              <a:buNone/>
            </a:pPr>
            <a:r>
              <a:rPr lang="ja-JP" altLang="en-US" sz="3600" dirty="0">
                <a:latin typeface="ＭＳ ゴシック" panose="020B0609070205080204" pitchFamily="49" charset="-128"/>
                <a:ea typeface="ＭＳ ゴシック" panose="020B0609070205080204" pitchFamily="49" charset="-128"/>
              </a:rPr>
              <a:t>ターン後半の足場造りができればターンポジションへの重心移動ができる</a:t>
            </a:r>
          </a:p>
          <a:p>
            <a:endParaRPr kumimoji="1" lang="ja-JP" altLang="en-US" sz="3600" dirty="0"/>
          </a:p>
        </p:txBody>
      </p:sp>
    </p:spTree>
    <p:extLst>
      <p:ext uri="{BB962C8B-B14F-4D97-AF65-F5344CB8AC3E}">
        <p14:creationId xmlns:p14="http://schemas.microsoft.com/office/powerpoint/2010/main" val="167213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E9399E-7D0B-4D74-A825-780269A454B0}"/>
              </a:ext>
            </a:extLst>
          </p:cNvPr>
          <p:cNvSpPr>
            <a:spLocks noGrp="1"/>
          </p:cNvSpPr>
          <p:nvPr>
            <p:ph type="title"/>
          </p:nvPr>
        </p:nvSpPr>
        <p:spPr>
          <a:xfrm>
            <a:off x="740197" y="665816"/>
            <a:ext cx="10989924" cy="1345298"/>
          </a:xfrm>
        </p:spPr>
        <p:txBody>
          <a:bodyPr>
            <a:normAutofit/>
          </a:bodyPr>
          <a:lstStyle/>
          <a:p>
            <a:r>
              <a:rPr lang="ja-JP" altLang="en-US" sz="4000" dirty="0">
                <a:latin typeface="ＭＳ ゴシック" panose="020B0609070205080204" pitchFamily="49" charset="-128"/>
                <a:ea typeface="ＭＳ ゴシック" panose="020B0609070205080204" pitchFamily="49" charset="-128"/>
              </a:rPr>
              <a:t>　</a:t>
            </a:r>
            <a:r>
              <a:rPr kumimoji="1" lang="ja-JP" altLang="en-US" sz="4000" dirty="0">
                <a:latin typeface="ＭＳ ゴシック" panose="020B0609070205080204" pitchFamily="49" charset="-128"/>
                <a:ea typeface="ＭＳ ゴシック" panose="020B0609070205080204" pitchFamily="49" charset="-128"/>
              </a:rPr>
              <a:t>ターンポジションに入れないとどういうことが起きるか？</a:t>
            </a:r>
          </a:p>
        </p:txBody>
      </p:sp>
      <p:sp>
        <p:nvSpPr>
          <p:cNvPr id="3" name="コンテンツ プレースホルダー 2">
            <a:extLst>
              <a:ext uri="{FF2B5EF4-FFF2-40B4-BE49-F238E27FC236}">
                <a16:creationId xmlns:a16="http://schemas.microsoft.com/office/drawing/2014/main" id="{F5E4E415-D36E-4EA7-A427-BE0264B84A4D}"/>
              </a:ext>
            </a:extLst>
          </p:cNvPr>
          <p:cNvSpPr>
            <a:spLocks noGrp="1"/>
          </p:cNvSpPr>
          <p:nvPr>
            <p:ph idx="1"/>
          </p:nvPr>
        </p:nvSpPr>
        <p:spPr>
          <a:xfrm>
            <a:off x="740197" y="3046070"/>
            <a:ext cx="10788784" cy="3477278"/>
          </a:xfrm>
        </p:spPr>
        <p:txBody>
          <a:bodyPr>
            <a:normAutofit/>
          </a:bodyPr>
          <a:lstStyle/>
          <a:p>
            <a:pPr marL="0" indent="0">
              <a:buNone/>
            </a:pPr>
            <a:r>
              <a:rPr lang="ja-JP" altLang="en-US" sz="3600" dirty="0">
                <a:latin typeface="ＭＳ ゴシック" panose="020B0609070205080204" pitchFamily="49" charset="-128"/>
                <a:ea typeface="ＭＳ ゴシック" panose="020B0609070205080204" pitchFamily="49" charset="-128"/>
              </a:rPr>
              <a:t>　ターンポジションが確保できないまま、強引に体でスキーを回わし、ターン後半まで内向傾姿勢のままターンしてしまう傾向が出てしまった。</a:t>
            </a:r>
            <a:endParaRPr lang="en-US" altLang="ja-JP" sz="3600" dirty="0">
              <a:latin typeface="ＭＳ ゴシック" panose="020B0609070205080204" pitchFamily="49" charset="-128"/>
              <a:ea typeface="ＭＳ ゴシック" panose="020B0609070205080204" pitchFamily="49" charset="-128"/>
            </a:endParaRPr>
          </a:p>
          <a:p>
            <a:pPr marL="0" indent="0">
              <a:buNone/>
            </a:pPr>
            <a:endParaRPr lang="en-US" altLang="ja-JP" sz="3600" dirty="0">
              <a:latin typeface="ＭＳ ゴシック" panose="020B0609070205080204" pitchFamily="49" charset="-128"/>
              <a:ea typeface="ＭＳ ゴシック" panose="020B0609070205080204" pitchFamily="49" charset="-128"/>
            </a:endParaRPr>
          </a:p>
          <a:p>
            <a:pPr marL="0" indent="0">
              <a:buNone/>
            </a:pPr>
            <a:r>
              <a:rPr lang="ja-JP" altLang="en-US" sz="3600" dirty="0">
                <a:latin typeface="ＭＳ ゴシック" panose="020B0609070205080204" pitchFamily="49" charset="-128"/>
                <a:ea typeface="ＭＳ ゴシック" panose="020B0609070205080204" pitchFamily="49" charset="-128"/>
              </a:rPr>
              <a:t>　ターンポジションに入れないということは谷回りターン技術はできない</a:t>
            </a:r>
            <a:endParaRPr lang="en-US" altLang="ja-JP" sz="3600" dirty="0">
              <a:latin typeface="ＭＳ ゴシック" panose="020B0609070205080204" pitchFamily="49" charset="-128"/>
              <a:ea typeface="ＭＳ ゴシック" panose="020B0609070205080204" pitchFamily="49" charset="-128"/>
            </a:endParaRPr>
          </a:p>
          <a:p>
            <a:pPr marL="0" indent="0">
              <a:buNone/>
            </a:pPr>
            <a:endParaRPr lang="en-US" altLang="ja-JP" sz="3600" dirty="0">
              <a:latin typeface="ＭＳ ゴシック" panose="020B0609070205080204" pitchFamily="49" charset="-128"/>
              <a:ea typeface="ＭＳ ゴシック" panose="020B0609070205080204" pitchFamily="49" charset="-128"/>
            </a:endParaRPr>
          </a:p>
          <a:p>
            <a:pPr marL="0" indent="0">
              <a:buNone/>
            </a:pPr>
            <a:endParaRPr lang="en-US" altLang="ja-JP" sz="3600" dirty="0">
              <a:latin typeface="ＭＳ ゴシック" panose="020B0609070205080204" pitchFamily="49" charset="-128"/>
              <a:ea typeface="ＭＳ ゴシック" panose="020B0609070205080204" pitchFamily="49" charset="-128"/>
            </a:endParaRPr>
          </a:p>
          <a:p>
            <a:endParaRPr kumimoji="1" lang="ja-JP" altLang="en-US" sz="3600" dirty="0"/>
          </a:p>
        </p:txBody>
      </p:sp>
    </p:spTree>
    <p:extLst>
      <p:ext uri="{BB962C8B-B14F-4D97-AF65-F5344CB8AC3E}">
        <p14:creationId xmlns:p14="http://schemas.microsoft.com/office/powerpoint/2010/main" val="2215673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E9399E-7D0B-4D74-A825-780269A454B0}"/>
              </a:ext>
            </a:extLst>
          </p:cNvPr>
          <p:cNvSpPr>
            <a:spLocks noGrp="1"/>
          </p:cNvSpPr>
          <p:nvPr>
            <p:ph type="title"/>
          </p:nvPr>
        </p:nvSpPr>
        <p:spPr>
          <a:xfrm>
            <a:off x="817377" y="945142"/>
            <a:ext cx="10989924" cy="1345298"/>
          </a:xfrm>
        </p:spPr>
        <p:txBody>
          <a:bodyPr/>
          <a:lstStyle/>
          <a:p>
            <a:r>
              <a:rPr kumimoji="1" lang="ja-JP" altLang="en-US" dirty="0">
                <a:latin typeface="ＭＳ ゴシック" panose="020B0609070205080204" pitchFamily="49" charset="-128"/>
                <a:ea typeface="ＭＳ ゴシック" panose="020B0609070205080204" pitchFamily="49" charset="-128"/>
              </a:rPr>
              <a:t>その２　現教程では</a:t>
            </a:r>
          </a:p>
        </p:txBody>
      </p:sp>
      <p:sp>
        <p:nvSpPr>
          <p:cNvPr id="3" name="コンテンツ プレースホルダー 2">
            <a:extLst>
              <a:ext uri="{FF2B5EF4-FFF2-40B4-BE49-F238E27FC236}">
                <a16:creationId xmlns:a16="http://schemas.microsoft.com/office/drawing/2014/main" id="{F5E4E415-D36E-4EA7-A427-BE0264B84A4D}"/>
              </a:ext>
            </a:extLst>
          </p:cNvPr>
          <p:cNvSpPr>
            <a:spLocks noGrp="1"/>
          </p:cNvSpPr>
          <p:nvPr>
            <p:ph idx="1"/>
          </p:nvPr>
        </p:nvSpPr>
        <p:spPr>
          <a:xfrm>
            <a:off x="817377" y="1819922"/>
            <a:ext cx="10705838" cy="4651899"/>
          </a:xfrm>
        </p:spPr>
        <p:txBody>
          <a:bodyPr>
            <a:normAutofit/>
          </a:bodyPr>
          <a:lstStyle/>
          <a:p>
            <a:pPr marL="0" indent="0">
              <a:buNone/>
            </a:pPr>
            <a:endParaRPr lang="en-US" altLang="ja-JP" sz="3600" dirty="0"/>
          </a:p>
          <a:p>
            <a:endParaRPr kumimoji="1" lang="en-US" altLang="ja-JP" sz="3600" dirty="0"/>
          </a:p>
          <a:p>
            <a:pPr marL="0" indent="0">
              <a:buNone/>
            </a:pPr>
            <a:r>
              <a:rPr kumimoji="1" lang="ja-JP" altLang="en-US" sz="3600" dirty="0">
                <a:latin typeface="ＭＳ ゴシック" panose="020B0609070205080204" pitchFamily="49" charset="-128"/>
                <a:ea typeface="ＭＳ ゴシック" panose="020B0609070205080204" pitchFamily="49" charset="-128"/>
              </a:rPr>
              <a:t>１　ターンポジションに入るための　　　　　　</a:t>
            </a:r>
            <a:endParaRPr kumimoji="1" lang="en-US" altLang="ja-JP" sz="3600" dirty="0">
              <a:latin typeface="ＭＳ ゴシック" panose="020B0609070205080204" pitchFamily="49" charset="-128"/>
              <a:ea typeface="ＭＳ ゴシック" panose="020B0609070205080204" pitchFamily="49" charset="-128"/>
            </a:endParaRPr>
          </a:p>
          <a:p>
            <a:pPr marL="0" indent="0">
              <a:buNone/>
            </a:pPr>
            <a:r>
              <a:rPr lang="ja-JP" altLang="en-US" sz="3600" dirty="0">
                <a:solidFill>
                  <a:srgbClr val="FF0000"/>
                </a:solidFill>
                <a:latin typeface="ＭＳ ゴシック" panose="020B0609070205080204" pitchFamily="49" charset="-128"/>
                <a:ea typeface="ＭＳ ゴシック" panose="020B0609070205080204" pitchFamily="49" charset="-128"/>
              </a:rPr>
              <a:t>　　　　　　</a:t>
            </a:r>
            <a:r>
              <a:rPr kumimoji="1" lang="ja-JP" altLang="en-US" sz="3600" dirty="0">
                <a:solidFill>
                  <a:srgbClr val="FF0000"/>
                </a:solidFill>
                <a:latin typeface="ＭＳ ゴシック" panose="020B0609070205080204" pitchFamily="49" charset="-128"/>
                <a:ea typeface="ＭＳ ゴシック" panose="020B0609070205080204" pitchFamily="49" charset="-128"/>
              </a:rPr>
              <a:t>足場造り</a:t>
            </a:r>
            <a:r>
              <a:rPr kumimoji="1" lang="ja-JP" altLang="en-US" sz="3600" dirty="0">
                <a:latin typeface="ＭＳ ゴシック" panose="020B0609070205080204" pitchFamily="49" charset="-128"/>
                <a:ea typeface="ＭＳ ゴシック" panose="020B0609070205080204" pitchFamily="49" charset="-128"/>
              </a:rPr>
              <a:t>を重視</a:t>
            </a:r>
            <a:endParaRPr kumimoji="1" lang="en-US" altLang="ja-JP" sz="3600" dirty="0">
              <a:latin typeface="ＭＳ ゴシック" panose="020B0609070205080204" pitchFamily="49" charset="-128"/>
              <a:ea typeface="ＭＳ ゴシック" panose="020B0609070205080204" pitchFamily="49" charset="-128"/>
            </a:endParaRPr>
          </a:p>
          <a:p>
            <a:endParaRPr kumimoji="1" lang="en-US" altLang="ja-JP" sz="3600" dirty="0">
              <a:latin typeface="ＭＳ ゴシック" panose="020B0609070205080204" pitchFamily="49" charset="-128"/>
              <a:ea typeface="ＭＳ ゴシック" panose="020B0609070205080204" pitchFamily="49" charset="-128"/>
            </a:endParaRPr>
          </a:p>
          <a:p>
            <a:pPr marL="0" indent="0">
              <a:buNone/>
            </a:pPr>
            <a:r>
              <a:rPr lang="ja-JP" altLang="en-US" sz="3600" dirty="0">
                <a:latin typeface="ＭＳ ゴシック" panose="020B0609070205080204" pitchFamily="49" charset="-128"/>
                <a:ea typeface="ＭＳ ゴシック" panose="020B0609070205080204" pitchFamily="49" charset="-128"/>
              </a:rPr>
              <a:t>２　そのためには外向傾姿勢による</a:t>
            </a:r>
            <a:endParaRPr lang="en-US" altLang="ja-JP" sz="3600" dirty="0">
              <a:latin typeface="ＭＳ ゴシック" panose="020B0609070205080204" pitchFamily="49" charset="-128"/>
              <a:ea typeface="ＭＳ ゴシック" panose="020B0609070205080204" pitchFamily="49" charset="-128"/>
            </a:endParaRPr>
          </a:p>
          <a:p>
            <a:pPr marL="0" indent="0">
              <a:buNone/>
            </a:pPr>
            <a:r>
              <a:rPr lang="ja-JP" altLang="en-US" sz="3600" dirty="0">
                <a:solidFill>
                  <a:srgbClr val="FF0000"/>
                </a:solidFill>
                <a:latin typeface="ＭＳ ゴシック" panose="020B0609070205080204" pitchFamily="49" charset="-128"/>
                <a:ea typeface="ＭＳ ゴシック" panose="020B0609070205080204" pitchFamily="49" charset="-128"/>
              </a:rPr>
              <a:t>　　　　　　外脚荷重</a:t>
            </a:r>
            <a:r>
              <a:rPr lang="ja-JP" altLang="en-US" sz="3600" dirty="0">
                <a:latin typeface="ＭＳ ゴシック" panose="020B0609070205080204" pitchFamily="49" charset="-128"/>
                <a:ea typeface="ＭＳ ゴシック" panose="020B0609070205080204" pitchFamily="49" charset="-128"/>
              </a:rPr>
              <a:t>が不可欠</a:t>
            </a:r>
            <a:endParaRPr kumimoji="1" lang="en-US" altLang="ja-JP" sz="3600" dirty="0">
              <a:latin typeface="ＭＳ ゴシック" panose="020B0609070205080204" pitchFamily="49" charset="-128"/>
              <a:ea typeface="ＭＳ ゴシック" panose="020B0609070205080204" pitchFamily="49" charset="-128"/>
            </a:endParaRPr>
          </a:p>
          <a:p>
            <a:endParaRPr lang="en-US" altLang="ja-JP" sz="3600" dirty="0"/>
          </a:p>
        </p:txBody>
      </p:sp>
    </p:spTree>
    <p:extLst>
      <p:ext uri="{BB962C8B-B14F-4D97-AF65-F5344CB8AC3E}">
        <p14:creationId xmlns:p14="http://schemas.microsoft.com/office/powerpoint/2010/main" val="2868171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5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1500"/>
                                        <p:tgtEl>
                                          <p:spTgt spid="3">
                                            <p:txEl>
                                              <p:pRg st="3" end="3"/>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Effect transition="in" filter="fade">
                                      <p:cBhvr>
                                        <p:cTn id="15" dur="1000"/>
                                        <p:tgtEl>
                                          <p:spTgt spid="3">
                                            <p:txEl>
                                              <p:pRg st="5" end="5"/>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6" end="6"/>
                                            </p:txEl>
                                          </p:spTgt>
                                        </p:tgtEl>
                                        <p:attrNameLst>
                                          <p:attrName>style.visibility</p:attrName>
                                        </p:attrNameLst>
                                      </p:cBhvr>
                                      <p:to>
                                        <p:strVal val="visible"/>
                                      </p:to>
                                    </p:set>
                                    <p:animEffect transition="in" filter="fade">
                                      <p:cBhvr>
                                        <p:cTn id="18"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1_HDOfficeLightV0">
  <a:themeElements>
    <a:clrScheme name="暖かみのある青">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2_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8995</TotalTime>
  <Words>3506</Words>
  <Application>Microsoft Office PowerPoint</Application>
  <PresentationFormat>ワイド画面</PresentationFormat>
  <Paragraphs>476</Paragraphs>
  <Slides>54</Slides>
  <Notes>1</Notes>
  <HiddenSlides>0</HiddenSlides>
  <MMClips>0</MMClips>
  <ScaleCrop>false</ScaleCrop>
  <HeadingPairs>
    <vt:vector size="6" baseType="variant">
      <vt:variant>
        <vt:lpstr>使用されているフォント</vt:lpstr>
      </vt:variant>
      <vt:variant>
        <vt:i4>5</vt:i4>
      </vt:variant>
      <vt:variant>
        <vt:lpstr>テーマ</vt:lpstr>
      </vt:variant>
      <vt:variant>
        <vt:i4>3</vt:i4>
      </vt:variant>
      <vt:variant>
        <vt:lpstr>スライド タイトル</vt:lpstr>
      </vt:variant>
      <vt:variant>
        <vt:i4>54</vt:i4>
      </vt:variant>
    </vt:vector>
  </HeadingPairs>
  <TitlesOfParts>
    <vt:vector size="62" baseType="lpstr">
      <vt:lpstr>ＭＳ ゴシック</vt:lpstr>
      <vt:lpstr>游ゴシック</vt:lpstr>
      <vt:lpstr>Calibri</vt:lpstr>
      <vt:lpstr>Calibri Light</vt:lpstr>
      <vt:lpstr>Wingdings 2</vt:lpstr>
      <vt:lpstr>HDOfficeLightV0</vt:lpstr>
      <vt:lpstr>1_HDOfficeLightV0</vt:lpstr>
      <vt:lpstr>2_HDOfficeLightV0</vt:lpstr>
      <vt:lpstr> スキー教程改訂1シーズンを経過して スキー教程技術のポイントを再確認　　　　</vt:lpstr>
      <vt:lpstr>第１章　スキー教程技術を再確認</vt:lpstr>
      <vt:lpstr>現教程では谷回りターン技術によるパラレルターンを求めているが前教程はどうだったのか？</vt:lpstr>
      <vt:lpstr>一寸その前に 谷回りターンと谷回りターン技術の違いは？</vt:lpstr>
      <vt:lpstr>山回りターン技術と谷回りターン技術の違いを表す表現（講師のつぶやき）</vt:lpstr>
      <vt:lpstr>元に戻って 　前教程のポイントとなる内向傾ターンでは なぜ、内向傾ターンではターンポジションに入れる人が少なかったのか？</vt:lpstr>
      <vt:lpstr>なぜ、ターンポジションとターン後半の足場造りは鶏と卵なのか</vt:lpstr>
      <vt:lpstr>　ターンポジションに入れないとどういうことが起きるか？</vt:lpstr>
      <vt:lpstr>その２　現教程では</vt:lpstr>
      <vt:lpstr>しかし現実は・・・・外脚荷重が不十分</vt:lpstr>
      <vt:lpstr>その３ 　スキー教程の動作要領をチェック</vt:lpstr>
      <vt:lpstr>　重要なのはプルークの開きだし（外スキーの開きだし）から外スキーへの荷重の移し替え  　プルークの開きだしは伸脚で角付けをするため 　外脚荷重は伸脚で行う  　注意：伸脚の際脚を突っ張り過ぎない </vt:lpstr>
      <vt:lpstr>　初歩のパラレルターンⅠ 　　　　　　　　　プルークの開きだしから外脚荷重　　　 　　　　　　　　　　　　外脚荷重の高い姿勢の斜滑降　　</vt:lpstr>
      <vt:lpstr>初歩のパラレルターンⅡ 　 　外押し出しのプルークから 　　　前に出て外脚荷重の斜滑降 </vt:lpstr>
      <vt:lpstr>   ベーシックパラレターン  谷脚荷重で前に出て斜滑降に入るためには、プルークボーゲン同様、外脚荷重への移し替えが行われなければならない  （重心の移動量が増える） </vt:lpstr>
      <vt:lpstr>洗練のパラレルターンⅠ  足裏切り替えからの 外押し出し  （重心の移動量はもっと増える） </vt:lpstr>
      <vt:lpstr>交互切り替えから両脚同時切り替えへと発展した技術をもう少し詳しく説明すると </vt:lpstr>
      <vt:lpstr>ベーシックパラレルターンと洗練のパラレルターンの違い</vt:lpstr>
      <vt:lpstr>洗練のパラレルターンⅡ  　一気にスキーを 外側に押し出し 横滑りに入りカービング につなげる 次のターンへの積極的な重心移動を伴う素早い切り替え （切り替えは両スキ同時に一気に行う） 　外側への押し出しは両スキーを外側に押し出す </vt:lpstr>
      <vt:lpstr>洗練のパラレルターンⅠとⅡの違いを整理すると</vt:lpstr>
      <vt:lpstr>洗練のパラレルターンⅢ  逆前後差動作により、内脚を後ろに引いて外脚は足首の緊張を保った伸脚で前に押し出す</vt:lpstr>
      <vt:lpstr>第２章　スキー理論を再確認</vt:lpstr>
      <vt:lpstr>　　　　ターン構成の分け方　</vt:lpstr>
      <vt:lpstr>　　　　三分割したターンの特徴</vt:lpstr>
      <vt:lpstr>教程技術の特徴をまとめると</vt:lpstr>
      <vt:lpstr>第３章　　滑りを強化するために</vt:lpstr>
      <vt:lpstr>         １シーズンを経ての二つの課題         </vt:lpstr>
      <vt:lpstr>外向傾姿勢による外脚荷重の強化は 　　　　　　　　　　　　　　どうすれば良い？</vt:lpstr>
      <vt:lpstr>トップクロスの外脚プルークボーゲンは何で良いか</vt:lpstr>
      <vt:lpstr>誤った外脚プルークボーゲンは</vt:lpstr>
      <vt:lpstr>正しい外脚プルークボーゲンは</vt:lpstr>
      <vt:lpstr>外脚プルークルークボーゲンができるとスキー教程の滑りがどう変化するか</vt:lpstr>
      <vt:lpstr>初歩のパラレルターンⅠでは</vt:lpstr>
      <vt:lpstr>初歩のパラレルターンⅡでは</vt:lpstr>
      <vt:lpstr>ベーシックパラレルターンでは</vt:lpstr>
      <vt:lpstr>洗練のパラレルターンⅠ</vt:lpstr>
      <vt:lpstr>足裏からの角付けはどうやるの？ 　　　　　　　　　足裏からの角付けの方法　　</vt:lpstr>
      <vt:lpstr>　足裏切り替えの切り替え方法はどうやるの？ 　　足裏からの角付けをやめて次の角付けに入るまで</vt:lpstr>
      <vt:lpstr>誤った足裏切り替えの考え方</vt:lpstr>
      <vt:lpstr>操作方法が誤っている足裏切り替え</vt:lpstr>
      <vt:lpstr>つま先立ちは切り替え時だけのもの？</vt:lpstr>
      <vt:lpstr>切り替え動作を強化するにはどうすれば良い？</vt:lpstr>
      <vt:lpstr>内脚ターンの目的は</vt:lpstr>
      <vt:lpstr>第４章　谷回りターン技術を追求してもらうために心がけること</vt:lpstr>
      <vt:lpstr>その前に直してもらいたいこと</vt:lpstr>
      <vt:lpstr>谷回りターン技術のための3つのポイント</vt:lpstr>
      <vt:lpstr>スキー教程の中で関口智之コーチから褒められた技術種目は？</vt:lpstr>
      <vt:lpstr>外脚プルークボーゲンからの展開例 　　　　　　　　　　　　　今シーズンのカリキュラムをまとめたものです</vt:lpstr>
      <vt:lpstr>外脚開きだしターンとパラレルターンの　　　　　　　　　　　　　　　　　　　技術的な違いは？</vt:lpstr>
      <vt:lpstr>外脚（プルークボーゲン）ターンからの切り替え</vt:lpstr>
      <vt:lpstr>第５章 スキーが上手くなり怪我をしないための身体造り</vt:lpstr>
      <vt:lpstr>スキーで鍛えたい部位は？</vt:lpstr>
      <vt:lpstr>PowerPoint プレゼンテーション</vt:lpstr>
      <vt:lpstr>　ご清聴ありがとうございました</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スキー教程改訂 1シーズンを経て</dc:title>
  <dc:creator>m-ogiwara</dc:creator>
  <cp:lastModifiedBy>m-ogiwara</cp:lastModifiedBy>
  <cp:revision>223</cp:revision>
  <cp:lastPrinted>2019-11-01T07:40:12Z</cp:lastPrinted>
  <dcterms:created xsi:type="dcterms:W3CDTF">2019-08-09T09:25:54Z</dcterms:created>
  <dcterms:modified xsi:type="dcterms:W3CDTF">2019-12-10T22:20:16Z</dcterms:modified>
</cp:coreProperties>
</file>